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87" r:id="rId3"/>
    <p:sldMasterId id="2147483702" r:id="rId4"/>
  </p:sldMasterIdLst>
  <p:notesMasterIdLst>
    <p:notesMasterId r:id="rId109"/>
  </p:notesMasterIdLst>
  <p:sldIdLst>
    <p:sldId id="294" r:id="rId5"/>
    <p:sldId id="322" r:id="rId6"/>
    <p:sldId id="338" r:id="rId7"/>
    <p:sldId id="340" r:id="rId8"/>
    <p:sldId id="354" r:id="rId9"/>
    <p:sldId id="384" r:id="rId10"/>
    <p:sldId id="355" r:id="rId11"/>
    <p:sldId id="379" r:id="rId12"/>
    <p:sldId id="356" r:id="rId13"/>
    <p:sldId id="380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70" r:id="rId26"/>
    <p:sldId id="372" r:id="rId27"/>
    <p:sldId id="373" r:id="rId28"/>
    <p:sldId id="375" r:id="rId29"/>
    <p:sldId id="374" r:id="rId30"/>
    <p:sldId id="376" r:id="rId31"/>
    <p:sldId id="377" r:id="rId32"/>
    <p:sldId id="378" r:id="rId33"/>
    <p:sldId id="353" r:id="rId34"/>
    <p:sldId id="381" r:id="rId35"/>
    <p:sldId id="382" r:id="rId36"/>
    <p:sldId id="383" r:id="rId37"/>
    <p:sldId id="285" r:id="rId38"/>
    <p:sldId id="339" r:id="rId39"/>
    <p:sldId id="352" r:id="rId40"/>
    <p:sldId id="348" r:id="rId41"/>
    <p:sldId id="349" r:id="rId42"/>
    <p:sldId id="350" r:id="rId43"/>
    <p:sldId id="342" r:id="rId44"/>
    <p:sldId id="387" r:id="rId45"/>
    <p:sldId id="388" r:id="rId46"/>
    <p:sldId id="389" r:id="rId47"/>
    <p:sldId id="385" r:id="rId48"/>
    <p:sldId id="386" r:id="rId49"/>
    <p:sldId id="351" r:id="rId50"/>
    <p:sldId id="343" r:id="rId51"/>
    <p:sldId id="346" r:id="rId52"/>
    <p:sldId id="359" r:id="rId53"/>
    <p:sldId id="321" r:id="rId54"/>
    <p:sldId id="270" r:id="rId55"/>
    <p:sldId id="318" r:id="rId56"/>
    <p:sldId id="293" r:id="rId57"/>
    <p:sldId id="266" r:id="rId58"/>
    <p:sldId id="265" r:id="rId59"/>
    <p:sldId id="274" r:id="rId60"/>
    <p:sldId id="275" r:id="rId61"/>
    <p:sldId id="296" r:id="rId62"/>
    <p:sldId id="297" r:id="rId63"/>
    <p:sldId id="299" r:id="rId64"/>
    <p:sldId id="300" r:id="rId65"/>
    <p:sldId id="277" r:id="rId66"/>
    <p:sldId id="301" r:id="rId67"/>
    <p:sldId id="271" r:id="rId68"/>
    <p:sldId id="278" r:id="rId69"/>
    <p:sldId id="286" r:id="rId70"/>
    <p:sldId id="336" r:id="rId71"/>
    <p:sldId id="287" r:id="rId72"/>
    <p:sldId id="310" r:id="rId73"/>
    <p:sldId id="311" r:id="rId74"/>
    <p:sldId id="309" r:id="rId75"/>
    <p:sldId id="302" r:id="rId76"/>
    <p:sldId id="313" r:id="rId77"/>
    <p:sldId id="304" r:id="rId78"/>
    <p:sldId id="305" r:id="rId79"/>
    <p:sldId id="307" r:id="rId80"/>
    <p:sldId id="306" r:id="rId81"/>
    <p:sldId id="333" r:id="rId82"/>
    <p:sldId id="288" r:id="rId83"/>
    <p:sldId id="303" r:id="rId84"/>
    <p:sldId id="320" r:id="rId85"/>
    <p:sldId id="317" r:id="rId86"/>
    <p:sldId id="308" r:id="rId87"/>
    <p:sldId id="319" r:id="rId88"/>
    <p:sldId id="334" r:id="rId89"/>
    <p:sldId id="280" r:id="rId90"/>
    <p:sldId id="314" r:id="rId91"/>
    <p:sldId id="315" r:id="rId92"/>
    <p:sldId id="316" r:id="rId93"/>
    <p:sldId id="284" r:id="rId94"/>
    <p:sldId id="291" r:id="rId95"/>
    <p:sldId id="337" r:id="rId96"/>
    <p:sldId id="295" r:id="rId97"/>
    <p:sldId id="323" r:id="rId98"/>
    <p:sldId id="330" r:id="rId99"/>
    <p:sldId id="345" r:id="rId100"/>
    <p:sldId id="391" r:id="rId101"/>
    <p:sldId id="392" r:id="rId102"/>
    <p:sldId id="347" r:id="rId103"/>
    <p:sldId id="393" r:id="rId104"/>
    <p:sldId id="395" r:id="rId105"/>
    <p:sldId id="394" r:id="rId106"/>
    <p:sldId id="344" r:id="rId107"/>
    <p:sldId id="331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74877"/>
  </p:normalViewPr>
  <p:slideViewPr>
    <p:cSldViewPr snapToGrid="0">
      <p:cViewPr varScale="1">
        <p:scale>
          <a:sx n="105" d="100"/>
          <a:sy n="105" d="100"/>
        </p:scale>
        <p:origin x="2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3D031-100D-8F4C-B3D6-5B9006EC6999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150F6-81C9-F14C-87A9-BD7368900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2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9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Stored in a specific </a:t>
            </a:r>
            <a:r>
              <a:rPr lang="en-US" dirty="0" err="1"/>
              <a:t>kafka</a:t>
            </a:r>
            <a:r>
              <a:rPr lang="en-US" dirty="0"/>
              <a:t> topic: _</a:t>
            </a:r>
            <a:r>
              <a:rPr lang="en-US" dirty="0" err="1"/>
              <a:t>consumer_offsets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2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5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spring.io</a:t>
            </a:r>
            <a:r>
              <a:rPr lang="en-US" dirty="0"/>
              <a:t>/blog/2021/02/03/demystifying-spring-cloud-stream-producers-with-apache-kafka-partitions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1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23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7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5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7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with MQ you have: </a:t>
            </a:r>
            <a:br>
              <a:rPr lang="en-US" dirty="0"/>
            </a:br>
            <a:br>
              <a:rPr lang="en-US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control/guarantees per-message.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routing to consumers.</a:t>
            </a:r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variety in: point to point, request/reply and publish/subscribe messaging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3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4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21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71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trillions of messages a day at LinkedIn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79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will hold the data for you</a:t>
            </a:r>
          </a:p>
          <a:p>
            <a:endParaRPr lang="nl-BE" dirty="0"/>
          </a:p>
          <a:p>
            <a:r>
              <a:rPr lang="nl-BE" dirty="0"/>
              <a:t> For as long as the producer wants you to have that data and it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47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5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0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99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18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74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84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6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/blog/transactional-systems-with-apache-</a:t>
            </a:r>
            <a:r>
              <a:rPr lang="en-US" dirty="0" err="1"/>
              <a:t>kafka</a:t>
            </a:r>
            <a:r>
              <a:rPr lang="en-US" dirty="0"/>
              <a:t>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www.baeldung.com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-exactly-once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/spring-cloud/spring-cloud-stream-binder-</a:t>
            </a:r>
            <a:r>
              <a:rPr lang="en-US" dirty="0" err="1"/>
              <a:t>kafka</a:t>
            </a:r>
            <a:r>
              <a:rPr lang="en-US" dirty="0"/>
              <a:t>/issues/858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9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/blog/transactional-systems-with-apache-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8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/blog/transactional-systems-with-apache-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7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/platform/current/schema-registry/</a:t>
            </a:r>
            <a:r>
              <a:rPr lang="en-US" dirty="0" err="1"/>
              <a:t>serdes</a:t>
            </a:r>
            <a:r>
              <a:rPr lang="en-US" dirty="0"/>
              <a:t>-develop/</a:t>
            </a:r>
            <a:r>
              <a:rPr lang="en-US" dirty="0" err="1"/>
              <a:t>serdes-avro.html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/protocol-buffers/</a:t>
            </a:r>
          </a:p>
          <a:p>
            <a:endParaRPr lang="en-US" dirty="0"/>
          </a:p>
          <a:p>
            <a:r>
              <a:rPr lang="en-US" dirty="0"/>
              <a:t>https://json-</a:t>
            </a:r>
            <a:r>
              <a:rPr lang="en-US" dirty="0" err="1"/>
              <a:t>schema.org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/platform/current/schema-registry/schema-</a:t>
            </a:r>
            <a:r>
              <a:rPr lang="en-US" dirty="0" err="1"/>
              <a:t>validation.html</a:t>
            </a:r>
            <a:r>
              <a:rPr lang="en-US" dirty="0"/>
              <a:t>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9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7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49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1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old days:</a:t>
            </a:r>
          </a:p>
          <a:p>
            <a:r>
              <a:rPr lang="en-US"/>
              <a:t>Query in order to retrieve data you need</a:t>
            </a:r>
          </a:p>
          <a:p>
            <a:r>
              <a:rPr lang="en-US"/>
              <a:t>The glorious time of the batch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Reacts on Events</a:t>
            </a:r>
          </a:p>
          <a:p>
            <a:r>
              <a:rPr lang="en-US"/>
              <a:t>Events should be as complete as possible</a:t>
            </a:r>
          </a:p>
          <a:p>
            <a:endParaRPr lang="en-US"/>
          </a:p>
          <a:p>
            <a:r>
              <a:rPr lang="en-US"/>
              <a:t>Continuous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93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owns: this is data tied owned by the publisher in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needs: this is data which can originate from other services but which is necessary to handle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Referenced Data: data which might be relevant for the event. For example when booking a holiday, the reference temperatures of the location to where you want to travel to.</a:t>
            </a: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contract update: owns: new price / needs: contract data, old price, discounts, …. / references: customer data to contact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4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91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Much shorter feedback for your business users</a:t>
            </a:r>
          </a:p>
          <a:p>
            <a:endParaRPr lang="en-US"/>
          </a:p>
          <a:p>
            <a:r>
              <a:rPr lang="en-US"/>
              <a:t>Because you are processing smaller sets of data at the same time resources can be used more efficiently</a:t>
            </a:r>
          </a:p>
          <a:p>
            <a:endParaRPr lang="en-US"/>
          </a:p>
          <a:p>
            <a:r>
              <a:rPr lang="en-US"/>
              <a:t>Stream processing tends to feel more natural, as most data also enters your system as a stream</a:t>
            </a:r>
          </a:p>
          <a:p>
            <a:endParaRPr lang="en-US"/>
          </a:p>
          <a:p>
            <a:r>
              <a:rPr lang="en-US"/>
              <a:t>There is no longer a need for large and expensive databases, each stream processing application maintains its own data and state</a:t>
            </a:r>
            <a:br>
              <a:rPr lang="en-US"/>
            </a:br>
            <a:r>
              <a:rPr lang="en-US"/>
              <a:t>And each application also tends to decide itself what it will consume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2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traffic data for that lane and vehicle type … so we say that the vehicle speed is 252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80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68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1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31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1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3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 record processed can result in 0, 1 or more new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81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48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data store can also be used by other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27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026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63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7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61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strimzi.io</a:t>
            </a:r>
            <a:r>
              <a:rPr lang="en-US" dirty="0"/>
              <a:t>/docs/operators/latest/</a:t>
            </a:r>
            <a:r>
              <a:rPr lang="en-US" dirty="0" err="1"/>
              <a:t>using.html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8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strimzi.io</a:t>
            </a:r>
            <a:r>
              <a:rPr lang="en-US" dirty="0"/>
              <a:t>/docs/operators/latest/</a:t>
            </a:r>
            <a:r>
              <a:rPr lang="en-US" dirty="0" err="1"/>
              <a:t>using.html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/components/</a:t>
            </a:r>
            <a:r>
              <a:rPr lang="en-US" dirty="0" err="1"/>
              <a:t>kafka</a:t>
            </a:r>
            <a:r>
              <a:rPr lang="en-US" dirty="0"/>
              <a:t>/tutorials/</a:t>
            </a:r>
            <a:r>
              <a:rPr lang="en-US" dirty="0" err="1"/>
              <a:t>kafka-authn-authz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644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</a:t>
            </a:r>
            <a:r>
              <a:rPr lang="en-US" dirty="0" err="1"/>
              <a:t>kafka</a:t>
            </a:r>
            <a:r>
              <a:rPr lang="en-US" dirty="0"/>
              <a:t>/</a:t>
            </a:r>
            <a:r>
              <a:rPr lang="en-US" dirty="0" err="1"/>
              <a:t>authentication_ssl.html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cwiki.apache.org</a:t>
            </a:r>
            <a:r>
              <a:rPr lang="en-US" dirty="0"/>
              <a:t>/confluence/display/KAFKA/</a:t>
            </a:r>
            <a:r>
              <a:rPr lang="en-US" dirty="0" err="1"/>
              <a:t>Kafka+Authorization+Command+Line+Interface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559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important to know the state of affairs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62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/confluent-cloud/compare-managed-</a:t>
            </a:r>
            <a:r>
              <a:rPr lang="en-US" dirty="0" err="1"/>
              <a:t>kafka</a:t>
            </a:r>
            <a:r>
              <a:rPr lang="en-US" dirty="0"/>
              <a:t>-services/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/confluent-cloud/pricing/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97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www.softkraft.co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-kinesis-vs-</a:t>
            </a:r>
            <a:r>
              <a:rPr lang="en-US" dirty="0" err="1"/>
              <a:t>kafka</a:t>
            </a:r>
            <a:r>
              <a:rPr lang="en-US" dirty="0"/>
              <a:t>-comparison/#what-is-amazon-kinesis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www.xplenty.com</a:t>
            </a:r>
            <a:r>
              <a:rPr lang="en-US" dirty="0"/>
              <a:t>/blog/amazon-kinesis-vs-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88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www.codit.eu</a:t>
            </a:r>
            <a:r>
              <a:rPr lang="en-US" dirty="0"/>
              <a:t>/blog/getting-familiar-with-azure-event-hubs-for-apache-</a:t>
            </a:r>
            <a:r>
              <a:rPr lang="en-US" dirty="0" err="1"/>
              <a:t>kafka</a:t>
            </a:r>
            <a:r>
              <a:rPr lang="en-US" dirty="0"/>
              <a:t>/?</a:t>
            </a:r>
            <a:r>
              <a:rPr lang="en-US" dirty="0" err="1"/>
              <a:t>country_sel</a:t>
            </a:r>
            <a:r>
              <a:rPr lang="en-US" dirty="0"/>
              <a:t>=be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949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4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3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7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/>
            </a:lvl1pPr>
            <a:lvl2pPr>
              <a:defRPr sz="2800" b="0" i="0">
                <a:latin typeface="Calibri Regular"/>
              </a:defRPr>
            </a:lvl2pPr>
            <a:lvl3pPr>
              <a:defRPr sz="2800" b="0" i="0">
                <a:latin typeface="Calibri Regular"/>
              </a:defRPr>
            </a:lvl3pPr>
            <a:lvl4pPr>
              <a:defRPr sz="2800" b="0" i="0">
                <a:latin typeface="Calibri Regular"/>
              </a:defRPr>
            </a:lvl4pPr>
            <a:lvl5pPr>
              <a:defRPr sz="2800" b="0" i="0">
                <a:latin typeface="Calibri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8A77-5145-E74D-8587-73CC91E87E3A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. Cover dia" preserve="1">
  <p:cSld name="C1. Cover 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69261" y="4210187"/>
            <a:ext cx="61004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99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en object" type="obj" preserve="1">
  <p:cSld name="3_Titel en 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55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ee objecten" preserve="1">
  <p:cSld name="4_Twee objecte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197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67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Heading + tekst " preserve="1">
  <p:cSld name="6_Heading + tekst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09599" y="1116521"/>
            <a:ext cx="10887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05368" y="2174875"/>
            <a:ext cx="10891200" cy="3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673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emplate team" preserve="1">
  <p:cSld name="9_Template tea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4252879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>
            <a:off x="8023825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5538345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405511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4415195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4415195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Shape 79"/>
          <p:cNvSpPr>
            <a:spLocks noGrp="1"/>
          </p:cNvSpPr>
          <p:nvPr>
            <p:ph type="pic" idx="5"/>
          </p:nvPr>
        </p:nvSpPr>
        <p:spPr>
          <a:xfrm>
            <a:off x="9318976" y="1071660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6"/>
          </p:nvPr>
        </p:nvSpPr>
        <p:spPr>
          <a:xfrm>
            <a:off x="8186141" y="2710419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7"/>
          </p:nvPr>
        </p:nvSpPr>
        <p:spPr>
          <a:xfrm>
            <a:off x="8195825" y="3024427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8"/>
          </p:nvPr>
        </p:nvSpPr>
        <p:spPr>
          <a:xfrm>
            <a:off x="8195825" y="3693511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idx="9"/>
          </p:nvPr>
        </p:nvSpPr>
        <p:spPr>
          <a:xfrm>
            <a:off x="1748031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3"/>
          </p:nvPr>
        </p:nvSpPr>
        <p:spPr>
          <a:xfrm>
            <a:off x="615196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4"/>
          </p:nvPr>
        </p:nvSpPr>
        <p:spPr>
          <a:xfrm>
            <a:off x="624880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5"/>
          </p:nvPr>
        </p:nvSpPr>
        <p:spPr>
          <a:xfrm>
            <a:off x="624880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10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ndeling 4 horizontaal" preserve="1">
  <p:cSld name="10_Indeling 4 horizontaa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>
            <a:off x="577851" y="3456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9" name="Shape 89"/>
          <p:cNvCxnSpPr/>
          <p:nvPr/>
        </p:nvCxnSpPr>
        <p:spPr>
          <a:xfrm>
            <a:off x="577851" y="2112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0" name="Shape 90"/>
          <p:cNvCxnSpPr/>
          <p:nvPr/>
        </p:nvCxnSpPr>
        <p:spPr>
          <a:xfrm>
            <a:off x="577851" y="4800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805831" y="5088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2285536" y="5087241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932464" y="5089959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idx="4"/>
          </p:nvPr>
        </p:nvSpPr>
        <p:spPr>
          <a:xfrm>
            <a:off x="805832" y="3744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285537" y="3743243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6"/>
          </p:nvPr>
        </p:nvSpPr>
        <p:spPr>
          <a:xfrm>
            <a:off x="4932464" y="3744221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8" name="Shape 98"/>
          <p:cNvSpPr>
            <a:spLocks noGrp="1"/>
          </p:cNvSpPr>
          <p:nvPr>
            <p:ph type="pic" idx="7"/>
          </p:nvPr>
        </p:nvSpPr>
        <p:spPr>
          <a:xfrm>
            <a:off x="805831" y="2400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8"/>
          </p:nvPr>
        </p:nvSpPr>
        <p:spPr>
          <a:xfrm>
            <a:off x="2285537" y="2400000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9"/>
          </p:nvPr>
        </p:nvSpPr>
        <p:spPr>
          <a:xfrm>
            <a:off x="4932464" y="2400000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805832" y="1057483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4"/>
          </p:nvPr>
        </p:nvSpPr>
        <p:spPr>
          <a:xfrm>
            <a:off x="2285537" y="1055244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5"/>
          </p:nvPr>
        </p:nvSpPr>
        <p:spPr>
          <a:xfrm>
            <a:off x="4932461" y="1056223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2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Indeling 3 horizontaal" preserve="1">
  <p:cSld name="11_Indeling 3 horizontaal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577851" y="43780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06" name="Shape 106"/>
          <p:cNvCxnSpPr/>
          <p:nvPr/>
        </p:nvCxnSpPr>
        <p:spPr>
          <a:xfrm>
            <a:off x="577851" y="2554389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726531" y="1064625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206237" y="1064624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4853164" y="1066584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pic" idx="4"/>
          </p:nvPr>
        </p:nvSpPr>
        <p:spPr>
          <a:xfrm>
            <a:off x="726531" y="2888236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2206237" y="288823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4853164" y="289019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7"/>
          </p:nvPr>
        </p:nvSpPr>
        <p:spPr>
          <a:xfrm>
            <a:off x="726531" y="4711847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8"/>
          </p:nvPr>
        </p:nvSpPr>
        <p:spPr>
          <a:xfrm>
            <a:off x="2206237" y="471184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9"/>
          </p:nvPr>
        </p:nvSpPr>
        <p:spPr>
          <a:xfrm>
            <a:off x="4853164" y="471380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9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mplate kruis voor finance" preserve="1">
  <p:cSld name="12. Template kruis voor financ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576000" y="34328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0000" y="767556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720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6240000" y="768000"/>
            <a:ext cx="0" cy="5198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384000" y="768000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6432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4699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emplate propositie Diap" preserve="1">
  <p:cSld name="14_Template propositie Diap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 descr="WHO_Business template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33" y="33867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591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92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s" preserve="1">
  <p:cSld name="Case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6844136" y="866980"/>
            <a:ext cx="4629600" cy="5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09600" y="866980"/>
            <a:ext cx="60696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608743" y="2673160"/>
            <a:ext cx="6069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604735" y="4544648"/>
            <a:ext cx="606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5"/>
          </p:nvPr>
        </p:nvSpPr>
        <p:spPr>
          <a:xfrm>
            <a:off x="617389" y="1295033"/>
            <a:ext cx="6070400" cy="1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6"/>
          </p:nvPr>
        </p:nvSpPr>
        <p:spPr>
          <a:xfrm>
            <a:off x="603879" y="4975636"/>
            <a:ext cx="60704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7"/>
          </p:nvPr>
        </p:nvSpPr>
        <p:spPr>
          <a:xfrm>
            <a:off x="608743" y="3151841"/>
            <a:ext cx="60656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321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 Heading" preserve="1">
  <p:cSld name="2_Titeldia Heading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1303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gelijking" preserve="1">
  <p:cSld name="5_Vergelijking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09600" y="1116521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6193368" y="1116521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05368" y="2174875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6193368" y="2168339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21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odel sheet met plaat" preserve="1">
  <p:cSld name="7_Model sheet met plaa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pic" idx="2"/>
          </p:nvPr>
        </p:nvSpPr>
        <p:spPr>
          <a:xfrm>
            <a:off x="-29737" y="-19824"/>
            <a:ext cx="12291200" cy="6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05368" y="2573613"/>
            <a:ext cx="54808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2732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angepaste indeling" preserve="1">
  <p:cSld name="8_Aangepaste indeling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Nutshell1 lee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58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236824" y="2528297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265029" y="3269092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9" name="Shape 159"/>
          <p:cNvSpPr txBox="1"/>
          <p:nvPr/>
        </p:nvSpPr>
        <p:spPr>
          <a:xfrm>
            <a:off x="6348784" y="682660"/>
            <a:ext cx="4486000" cy="2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200923" y="3632268"/>
            <a:ext cx="4486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1" name="Shape 161"/>
          <p:cNvSpPr txBox="1"/>
          <p:nvPr/>
        </p:nvSpPr>
        <p:spPr>
          <a:xfrm>
            <a:off x="3189081" y="250461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2" name="Shape 162"/>
          <p:cNvSpPr txBox="1"/>
          <p:nvPr/>
        </p:nvSpPr>
        <p:spPr>
          <a:xfrm>
            <a:off x="9285403" y="358089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3" name="Shape 163"/>
          <p:cNvSpPr txBox="1"/>
          <p:nvPr/>
        </p:nvSpPr>
        <p:spPr>
          <a:xfrm>
            <a:off x="9313608" y="4321687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4" name="Shape 164"/>
          <p:cNvSpPr txBox="1"/>
          <p:nvPr/>
        </p:nvSpPr>
        <p:spPr>
          <a:xfrm>
            <a:off x="3227228" y="4049147"/>
            <a:ext cx="211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543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emplate propositie oranje" preserve="1">
  <p:cSld name="13_Template propositie oranj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 descr="WHO_Business template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931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489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9650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. Contact dia" preserve="1">
  <p:cSld name="B2. Contact dia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5461600" y="1981361"/>
            <a:ext cx="15380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09600" y="269840"/>
            <a:ext cx="1950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2"/>
                </a:solidFill>
                <a:latin typeface="Calibri Regular"/>
                <a:ea typeface="Arial"/>
                <a:cs typeface="Arial"/>
                <a:sym typeface="Arial"/>
              </a:rPr>
              <a:t>Contact</a:t>
            </a:r>
            <a:endParaRPr sz="1600" b="0" i="0" u="none" strike="noStrike" cap="none">
              <a:solidFill>
                <a:schemeClr val="lt2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4060344" y="1981361"/>
            <a:ext cx="1296000" cy="1920000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4050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. Tussendia" preserve="1">
  <p:cSld name="B1. Tussendia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5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9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8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2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95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882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ordina-logo-tag-on-lowercase.pd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5199" y="6292323"/>
            <a:ext cx="4530743" cy="37103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1426383" y="6334831"/>
            <a:ext cx="3696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00" tIns="47600" rIns="47600" bIns="476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585858"/>
                </a:solidFill>
                <a:latin typeface="Calibri Regular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585858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739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 descr="logo_ordina_diap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192" y="6227901"/>
            <a:ext cx="1718400" cy="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7273" y="6262366"/>
            <a:ext cx="2162236" cy="503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9236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/#configura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72E82-4EA1-664B-9A5D-DC3F0BF34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Stream Processing Live Traffic Data with Kafka Streams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AB757-76D6-0541-8A69-ED75EDBD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048710" y="501500"/>
            <a:ext cx="2237790" cy="556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5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Zookeeper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Service Discovery</a:t>
            </a:r>
          </a:p>
          <a:p>
            <a:endParaRPr lang="en-GB" dirty="0"/>
          </a:p>
          <a:p>
            <a:r>
              <a:rPr lang="en-GB" dirty="0"/>
              <a:t>Electing a Controller</a:t>
            </a:r>
          </a:p>
          <a:p>
            <a:r>
              <a:rPr lang="en-GB" dirty="0"/>
              <a:t>Cluster Membership</a:t>
            </a:r>
          </a:p>
          <a:p>
            <a:r>
              <a:rPr lang="en-GB" dirty="0"/>
              <a:t>Topic Configuration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EF37A1-C031-5E4E-8D00-F271DC519C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36F6BA0-BD73-774F-8D38-8B4238D170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8204" name="Picture 12" descr="Apache, zookeeper, logo Free Icon of Vector Logo">
            <a:extLst>
              <a:ext uri="{FF2B5EF4-FFF2-40B4-BE49-F238E27FC236}">
                <a16:creationId xmlns:a16="http://schemas.microsoft.com/office/drawing/2014/main" id="{73544E03-B85D-0E45-B3C7-8E09E223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1356967"/>
            <a:ext cx="3412688" cy="341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794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vs Confluent Cloud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Kafka in the cloud</a:t>
            </a:r>
          </a:p>
          <a:p>
            <a:endParaRPr lang="en-GB" dirty="0"/>
          </a:p>
          <a:p>
            <a:r>
              <a:rPr lang="en-GB" dirty="0"/>
              <a:t>Billed for use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16386" name="Picture 2" descr="AWS Marketplace: Apache Kafka on Confluent Cloud? - Annual Commits">
            <a:extLst>
              <a:ext uri="{FF2B5EF4-FFF2-40B4-BE49-F238E27FC236}">
                <a16:creationId xmlns:a16="http://schemas.microsoft.com/office/drawing/2014/main" id="{CDDD8233-344A-3041-929D-A55A57A8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00" y="1536633"/>
            <a:ext cx="32766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895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vs AWS Kinesis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Kineses</a:t>
            </a:r>
            <a:r>
              <a:rPr lang="en-GB" dirty="0"/>
              <a:t> is modelled on Kafka</a:t>
            </a:r>
          </a:p>
          <a:p>
            <a:endParaRPr lang="en-GB" dirty="0"/>
          </a:p>
          <a:p>
            <a:r>
              <a:rPr lang="en-GB" dirty="0"/>
              <a:t>Message retention max 7 days</a:t>
            </a:r>
          </a:p>
          <a:p>
            <a:r>
              <a:rPr lang="en-GB" dirty="0"/>
              <a:t>Max message size 1Mb</a:t>
            </a:r>
          </a:p>
          <a:p>
            <a:r>
              <a:rPr lang="en-GB" dirty="0"/>
              <a:t>Fixed replication of 3</a:t>
            </a:r>
          </a:p>
          <a:p>
            <a:endParaRPr lang="en-GB" dirty="0"/>
          </a:p>
          <a:p>
            <a:r>
              <a:rPr lang="en-GB" dirty="0"/>
              <a:t>Easier to setup</a:t>
            </a:r>
          </a:p>
          <a:p>
            <a:endParaRPr lang="en-GB" dirty="0"/>
          </a:p>
          <a:p>
            <a:r>
              <a:rPr lang="en-GB" dirty="0"/>
              <a:t>Kafka can be made more performant</a:t>
            </a:r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43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vs Azure Event Hubs 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Event hub instance = Topic</a:t>
            </a:r>
          </a:p>
          <a:p>
            <a:endParaRPr lang="en-GB" dirty="0"/>
          </a:p>
          <a:p>
            <a:r>
              <a:rPr lang="en-GB" dirty="0"/>
              <a:t>No Transaction support</a:t>
            </a:r>
          </a:p>
          <a:p>
            <a:endParaRPr lang="en-GB" dirty="0"/>
          </a:p>
          <a:p>
            <a:r>
              <a:rPr lang="en-GB" dirty="0"/>
              <a:t>Easier to setup</a:t>
            </a:r>
          </a:p>
          <a:p>
            <a:endParaRPr lang="en-GB" dirty="0"/>
          </a:p>
          <a:p>
            <a:r>
              <a:rPr lang="en-GB" dirty="0"/>
              <a:t>Limits to message size</a:t>
            </a:r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84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Hints and Tips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How </a:t>
            </a:r>
            <a:r>
              <a:rPr lang="en-GB" dirty="0" err="1"/>
              <a:t>kafka</a:t>
            </a:r>
            <a:r>
              <a:rPr lang="en-GB" dirty="0"/>
              <a:t> consumers connect and what happens if it takes too long (all on 1 thread)</a:t>
            </a:r>
          </a:p>
          <a:p>
            <a:endParaRPr lang="en-GB" dirty="0"/>
          </a:p>
          <a:p>
            <a:r>
              <a:rPr lang="en-GB" dirty="0"/>
              <a:t>Issues and warnings</a:t>
            </a:r>
          </a:p>
          <a:p>
            <a:pPr lvl="1"/>
            <a:r>
              <a:rPr lang="en-GB" dirty="0"/>
              <a:t>Lots of warning logs in the brokers is not good</a:t>
            </a:r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962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67158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Partition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Topics are split in partitions</a:t>
            </a:r>
          </a:p>
          <a:p>
            <a:r>
              <a:rPr lang="en-GB" dirty="0"/>
              <a:t>1 broker is leader</a:t>
            </a:r>
          </a:p>
          <a:p>
            <a:r>
              <a:rPr lang="en-GB" dirty="0"/>
              <a:t>Used to scale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Partition - rebalancing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Default is auto-balancing</a:t>
            </a:r>
          </a:p>
          <a:p>
            <a:pPr lvl="1"/>
            <a:r>
              <a:rPr lang="en-GB" dirty="0" err="1"/>
              <a:t>auto.leader.rebalance.enable</a:t>
            </a:r>
            <a:r>
              <a:rPr lang="en-GB" dirty="0"/>
              <a:t>: true</a:t>
            </a:r>
          </a:p>
          <a:p>
            <a:endParaRPr lang="en-GB" dirty="0"/>
          </a:p>
          <a:p>
            <a:r>
              <a:rPr lang="en-GB" dirty="0"/>
              <a:t>Pay attention for the partition key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9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Fail Over</a:t>
            </a:r>
          </a:p>
          <a:p>
            <a:r>
              <a:rPr lang="en-GB" dirty="0"/>
              <a:t>Every brokers has list of In Sync Replicas</a:t>
            </a:r>
          </a:p>
          <a:p>
            <a:r>
              <a:rPr lang="en-GB" dirty="0"/>
              <a:t>Kept in sync with master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1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Replication: all die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Wait until an ISR replica is back</a:t>
            </a:r>
          </a:p>
          <a:p>
            <a:endParaRPr lang="en-GB" dirty="0"/>
          </a:p>
          <a:p>
            <a:r>
              <a:rPr lang="en-GB" dirty="0"/>
              <a:t>Or choose the first one – you will lose some messages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4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Replication: acknowledgement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0, 1 or all (ISR)</a:t>
            </a:r>
          </a:p>
          <a:p>
            <a:endParaRPr lang="en-GB" dirty="0"/>
          </a:p>
          <a:p>
            <a:r>
              <a:rPr lang="en-GB" dirty="0"/>
              <a:t>Only for producers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6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Push messages to Kafka topics</a:t>
            </a:r>
          </a:p>
          <a:p>
            <a:endParaRPr lang="en-GB" dirty="0"/>
          </a:p>
          <a:p>
            <a:r>
              <a:rPr lang="en-GB" dirty="0"/>
              <a:t>Will be forwarded to master broker</a:t>
            </a:r>
          </a:p>
          <a:p>
            <a:endParaRPr lang="en-GB" dirty="0"/>
          </a:p>
          <a:p>
            <a:r>
              <a:rPr lang="en-GB" dirty="0"/>
              <a:t>Can pass along a partition key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Unique offset within a partition</a:t>
            </a:r>
          </a:p>
          <a:p>
            <a:endParaRPr lang="en-GB" dirty="0"/>
          </a:p>
          <a:p>
            <a:r>
              <a:rPr lang="en-GB" dirty="0"/>
              <a:t>Remain until TTL (time to live) or after compaction</a:t>
            </a:r>
          </a:p>
          <a:p>
            <a:endParaRPr lang="en-GB" dirty="0"/>
          </a:p>
          <a:p>
            <a:r>
              <a:rPr lang="en-GB" dirty="0"/>
              <a:t>Compaction does require proper key use</a:t>
            </a:r>
          </a:p>
          <a:p>
            <a:endParaRPr lang="en-GB" dirty="0"/>
          </a:p>
          <a:p>
            <a:r>
              <a:rPr lang="en-GB" dirty="0"/>
              <a:t>Runs in the background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5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Read messages from specific offset</a:t>
            </a:r>
          </a:p>
          <a:p>
            <a:endParaRPr lang="en-GB" dirty="0"/>
          </a:p>
          <a:p>
            <a:r>
              <a:rPr lang="en-GB" dirty="0"/>
              <a:t>Asks for messages – pull based</a:t>
            </a:r>
          </a:p>
          <a:p>
            <a:pPr lvl="1"/>
            <a:r>
              <a:rPr lang="en-GB" dirty="0"/>
              <a:t>So no risk of overloading a consumer</a:t>
            </a:r>
          </a:p>
          <a:p>
            <a:pPr lvl="1"/>
            <a:endParaRPr lang="en-GB" dirty="0"/>
          </a:p>
          <a:p>
            <a:r>
              <a:rPr lang="en-GB" dirty="0"/>
              <a:t>Can only read message which are in sync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8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Consumer: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Stored in Kafka – per partition / consumer group</a:t>
            </a:r>
          </a:p>
          <a:p>
            <a:endParaRPr lang="en-GB" dirty="0"/>
          </a:p>
          <a:p>
            <a:r>
              <a:rPr lang="en-GB" dirty="0"/>
              <a:t>Exactly once: read and commit offset in transaction</a:t>
            </a:r>
          </a:p>
          <a:p>
            <a:endParaRPr lang="en-GB" dirty="0"/>
          </a:p>
          <a:p>
            <a:r>
              <a:rPr lang="en-GB" dirty="0"/>
              <a:t>Note: the standard </a:t>
            </a:r>
            <a:r>
              <a:rPr lang="en-GB" dirty="0" err="1"/>
              <a:t>kafka</a:t>
            </a:r>
            <a:r>
              <a:rPr lang="en-GB" dirty="0"/>
              <a:t> consumer client also retains the last read offset in memory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DC8830"/>
                </a:solidFill>
                <a:latin typeface="+mj-lt"/>
                <a:cs typeface="Calibri Light"/>
              </a:rPr>
              <a:t>Who am I </a:t>
            </a:r>
            <a:endParaRPr lang="en-US" dirty="0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6F3ACE-EBD3-3945-8EF5-B7BEC0883A93}"/>
              </a:ext>
            </a:extLst>
          </p:cNvPr>
          <p:cNvSpPr/>
          <p:nvPr/>
        </p:nvSpPr>
        <p:spPr>
          <a:xfrm>
            <a:off x="415600" y="1536633"/>
            <a:ext cx="2006600" cy="2006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7703842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Tom Van den Bulck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Principal Java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Software Engineer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@ Ordina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@</a:t>
            </a:r>
            <a:r>
              <a:rPr lang="en-US" kern="0" dirty="0" err="1">
                <a:solidFill>
                  <a:srgbClr val="DC8830"/>
                </a:solidFill>
              </a:rPr>
              <a:t>tomvdbulck</a:t>
            </a:r>
            <a:endParaRPr lang="en-US" kern="0" dirty="0">
              <a:solidFill>
                <a:srgbClr val="DC883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ADF68-CE39-BA40-994C-334563BBF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821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1 partition can be read by 1 consumer of the group</a:t>
            </a:r>
          </a:p>
          <a:p>
            <a:endParaRPr lang="en-GB" dirty="0"/>
          </a:p>
          <a:p>
            <a:r>
              <a:rPr lang="en-GB" dirty="0"/>
              <a:t>Enables parallel processing</a:t>
            </a:r>
          </a:p>
          <a:p>
            <a:endParaRPr lang="en-GB" dirty="0"/>
          </a:p>
          <a:p>
            <a:r>
              <a:rPr lang="en-GB" dirty="0"/>
              <a:t># Partitions determines max # consumers!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2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Not Enough Partitions!!!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0F420F-7328-B94B-B40C-C485A0885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052" name="Picture 4" descr="Don't Panic: Rick and Morty Journal, Notebook for Students to Write in,  Birthday Present for Boyfriend, Special Journal for Series Fan, 100 lined  pages 6x9 (Movie Notebooks): MovieNotebooks: 9781725930988: Amazon.com:  Books">
            <a:extLst>
              <a:ext uri="{FF2B5EF4-FFF2-40B4-BE49-F238E27FC236}">
                <a16:creationId xmlns:a16="http://schemas.microsoft.com/office/drawing/2014/main" id="{6DD468F9-A896-884C-86E3-C845F509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0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4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Not Enough Partitions!!!</a:t>
            </a:r>
          </a:p>
        </p:txBody>
      </p:sp>
      <p:pic>
        <p:nvPicPr>
          <p:cNvPr id="2052" name="Picture 4" descr="Don't Panic: Rick and Morty Journal, Notebook for Students to Write in,  Birthday Present for Boyfriend, Special Journal for Series Fan, 100 lined  pages 6x9 (Movie Notebooks): MovieNotebooks: 9781725930988: Amazon.com:  Books">
            <a:extLst>
              <a:ext uri="{FF2B5EF4-FFF2-40B4-BE49-F238E27FC236}">
                <a16:creationId xmlns:a16="http://schemas.microsoft.com/office/drawing/2014/main" id="{6DD468F9-A896-884C-86E3-C845F509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0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Can be increased manually</a:t>
            </a:r>
          </a:p>
          <a:p>
            <a:endParaRPr lang="en-GB" dirty="0"/>
          </a:p>
          <a:p>
            <a:r>
              <a:rPr lang="en-GB" dirty="0"/>
              <a:t>Or via Spring Cloud Stream’s binding</a:t>
            </a:r>
          </a:p>
          <a:p>
            <a:endParaRPr lang="en-GB" dirty="0"/>
          </a:p>
          <a:p>
            <a:r>
              <a:rPr lang="en-GB" dirty="0"/>
              <a:t>Or topic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5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Consumers: Need Brains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2A4E0-68DE-C249-BDC9-04EF5A7F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098" name="Picture 2" descr="Cute Nerd Brain Cartoon-personage In Een Bril Vector Illustratie -  Illustratie bestaande uit grappig, menselijk: 181537579">
            <a:extLst>
              <a:ext uri="{FF2B5EF4-FFF2-40B4-BE49-F238E27FC236}">
                <a16:creationId xmlns:a16="http://schemas.microsoft.com/office/drawing/2014/main" id="{46D2816E-8CF3-D447-867B-2F115A2A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1536633"/>
            <a:ext cx="51244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Consumers: Need Brains in order 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commit/rollback offsets</a:t>
            </a:r>
          </a:p>
          <a:p>
            <a:endParaRPr lang="en-GB" dirty="0"/>
          </a:p>
          <a:p>
            <a:r>
              <a:rPr lang="en-GB" dirty="0"/>
              <a:t>deal with external systems (transactions)</a:t>
            </a:r>
          </a:p>
          <a:p>
            <a:endParaRPr lang="en-GB" dirty="0"/>
          </a:p>
          <a:p>
            <a:r>
              <a:rPr lang="en-GB" dirty="0"/>
              <a:t>pull the messages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Note: </a:t>
            </a:r>
            <a:r>
              <a:rPr lang="en-GB" dirty="0" err="1"/>
              <a:t>kafka</a:t>
            </a:r>
            <a:r>
              <a:rPr lang="en-GB" dirty="0"/>
              <a:t> streams is a client/consumer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Disadvantages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Operations not that easy</a:t>
            </a:r>
          </a:p>
          <a:p>
            <a:endParaRPr lang="en-GB" dirty="0"/>
          </a:p>
          <a:p>
            <a:r>
              <a:rPr lang="en-GB" dirty="0"/>
              <a:t>Security</a:t>
            </a:r>
          </a:p>
          <a:p>
            <a:endParaRPr lang="en-GB" dirty="0"/>
          </a:p>
          <a:p>
            <a:r>
              <a:rPr lang="en-GB" dirty="0"/>
              <a:t>You want to have more complex routing to consumers</a:t>
            </a:r>
          </a:p>
          <a:p>
            <a:pPr lvl="1"/>
            <a:r>
              <a:rPr lang="en-GB" dirty="0"/>
              <a:t>Point to point</a:t>
            </a:r>
          </a:p>
          <a:p>
            <a:pPr lvl="1"/>
            <a:r>
              <a:rPr lang="en-GB" dirty="0"/>
              <a:t>Request/reply</a:t>
            </a:r>
          </a:p>
          <a:p>
            <a:pPr lvl="1"/>
            <a:r>
              <a:rPr lang="en-GB" dirty="0"/>
              <a:t>Publish/subscribe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9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Performance</a:t>
            </a:r>
          </a:p>
          <a:p>
            <a:endParaRPr lang="en-GB" dirty="0"/>
          </a:p>
          <a:p>
            <a:r>
              <a:rPr lang="en-GB" dirty="0"/>
              <a:t>Ease to connect new consumers and producers</a:t>
            </a:r>
          </a:p>
          <a:p>
            <a:endParaRPr lang="en-GB" dirty="0"/>
          </a:p>
          <a:p>
            <a:r>
              <a:rPr lang="en-GB" dirty="0"/>
              <a:t>It is more like a database with streaming capabilities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0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Advantages vs MQ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38FD8-E105-8240-A2C8-55CFE8A1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Performance</a:t>
            </a:r>
          </a:p>
          <a:p>
            <a:endParaRPr lang="en-GB" dirty="0"/>
          </a:p>
          <a:p>
            <a:r>
              <a:rPr lang="en-GB" dirty="0"/>
              <a:t>Ease to connect new consumers and producers</a:t>
            </a:r>
          </a:p>
          <a:p>
            <a:endParaRPr lang="en-GB" dirty="0"/>
          </a:p>
          <a:p>
            <a:r>
              <a:rPr lang="en-GB" dirty="0"/>
              <a:t>It is more like a database with streaming capabilities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124" name="Picture 4" descr="[webp-to-gif output image]">
            <a:extLst>
              <a:ext uri="{FF2B5EF4-FFF2-40B4-BE49-F238E27FC236}">
                <a16:creationId xmlns:a16="http://schemas.microsoft.com/office/drawing/2014/main" id="{71EAD5EF-F611-F34D-9333-E3B8CB33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47283"/>
            <a:ext cx="6096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Will hold the data</a:t>
            </a:r>
          </a:p>
          <a:p>
            <a:endParaRPr lang="en-BE" dirty="0"/>
          </a:p>
          <a:p>
            <a:r>
              <a:rPr lang="en-BE" dirty="0"/>
              <a:t>For as long as the producers allows it</a:t>
            </a:r>
          </a:p>
          <a:p>
            <a:endParaRPr lang="en-BE" dirty="0"/>
          </a:p>
          <a:p>
            <a:r>
              <a:rPr lang="en-BE" dirty="0"/>
              <a:t>It will make sure that you can get it as fast as possible</a:t>
            </a:r>
          </a:p>
        </p:txBody>
      </p:sp>
    </p:spTree>
    <p:extLst>
      <p:ext uri="{BB962C8B-B14F-4D97-AF65-F5344CB8AC3E}">
        <p14:creationId xmlns:p14="http://schemas.microsoft.com/office/powerpoint/2010/main" val="417478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AB2DD-B452-A743-88BD-EC588E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200" y="1536633"/>
            <a:ext cx="3326600" cy="4555200"/>
          </a:xfrm>
        </p:spPr>
        <p:txBody>
          <a:bodyPr/>
          <a:lstStyle/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DC8830"/>
                </a:solidFill>
                <a:latin typeface="+mj-lt"/>
                <a:cs typeface="Calibri Light"/>
              </a:rPr>
              <a:t>Brought to you by</a:t>
            </a:r>
            <a:endParaRPr lang="en-US" dirty="0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8449800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0899-2BA1-BE4F-AB69-B31A4C64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69" y="975167"/>
            <a:ext cx="4604861" cy="46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What is </a:t>
            </a:r>
            <a:r>
              <a:rPr lang="en-GB" dirty="0" err="1"/>
              <a:t>kafka</a:t>
            </a:r>
            <a:endParaRPr lang="en-GB" dirty="0"/>
          </a:p>
          <a:p>
            <a:r>
              <a:rPr lang="en-GB" dirty="0"/>
              <a:t>History</a:t>
            </a:r>
          </a:p>
          <a:p>
            <a:r>
              <a:rPr lang="en-GB" dirty="0"/>
              <a:t>Some Terms</a:t>
            </a:r>
          </a:p>
          <a:p>
            <a:pPr lvl="1"/>
            <a:r>
              <a:rPr lang="en-GB" dirty="0"/>
              <a:t>Topic, partitions, replicas, brokers</a:t>
            </a:r>
          </a:p>
          <a:p>
            <a:r>
              <a:rPr lang="en-GB" dirty="0"/>
              <a:t>Zookeeper</a:t>
            </a:r>
          </a:p>
          <a:p>
            <a:r>
              <a:rPr lang="en-GB" dirty="0"/>
              <a:t>Producer	</a:t>
            </a:r>
          </a:p>
          <a:p>
            <a:pPr lvl="1"/>
            <a:r>
              <a:rPr lang="en-GB" dirty="0"/>
              <a:t>Commit, commit sync</a:t>
            </a:r>
          </a:p>
          <a:p>
            <a:r>
              <a:rPr lang="en-GB" dirty="0"/>
              <a:t>Consumer</a:t>
            </a:r>
          </a:p>
          <a:p>
            <a:pPr lvl="1"/>
            <a:r>
              <a:rPr lang="en-GB" dirty="0"/>
              <a:t>Consumer groups and partitions</a:t>
            </a:r>
          </a:p>
          <a:p>
            <a:r>
              <a:rPr lang="en-GB" dirty="0"/>
              <a:t>Kafka Connect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68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Ready to use</a:t>
            </a:r>
          </a:p>
          <a:p>
            <a:endParaRPr lang="en-BE" dirty="0"/>
          </a:p>
          <a:p>
            <a:r>
              <a:rPr lang="en-BE" dirty="0"/>
              <a:t>To access external systems</a:t>
            </a:r>
          </a:p>
          <a:p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6746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 – Source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Collect data from a system</a:t>
            </a:r>
          </a:p>
          <a:p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7D12-03F7-824A-B368-4EFA9F2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2556233"/>
            <a:ext cx="6426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</a:rPr>
              <a:t>Kafka: Connector – Sink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DBDAC-64E0-6C41-972B-AC44E698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Deliver data to other systems</a:t>
            </a:r>
          </a:p>
          <a:p>
            <a:endParaRPr lang="en-BE" dirty="0"/>
          </a:p>
          <a:p>
            <a:pPr marL="114300" indent="0">
              <a:buNone/>
            </a:pPr>
            <a:endParaRPr lang="en-BE" dirty="0"/>
          </a:p>
          <a:p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CC3CF-3B59-C546-80F7-7ECF2B29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2383433"/>
            <a:ext cx="6426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DC8830"/>
                </a:solidFill>
              </a:rPr>
              <a:t>https://</a:t>
            </a:r>
            <a:r>
              <a:rPr lang="en-US" b="1" dirty="0" err="1">
                <a:solidFill>
                  <a:srgbClr val="DC8830"/>
                </a:solidFill>
              </a:rPr>
              <a:t>github.com</a:t>
            </a:r>
            <a:r>
              <a:rPr lang="en-US" b="1" dirty="0">
                <a:solidFill>
                  <a:srgbClr val="DC8830"/>
                </a:solidFill>
              </a:rPr>
              <a:t>/</a:t>
            </a:r>
            <a:r>
              <a:rPr lang="en-US" b="1" dirty="0" err="1">
                <a:solidFill>
                  <a:srgbClr val="DC8830"/>
                </a:solidFill>
              </a:rPr>
              <a:t>tomvdbulck</a:t>
            </a:r>
            <a:r>
              <a:rPr lang="en-US" b="1" dirty="0">
                <a:solidFill>
                  <a:srgbClr val="DC8830"/>
                </a:solidFill>
              </a:rPr>
              <a:t>/</a:t>
            </a:r>
            <a:r>
              <a:rPr lang="en-US" b="1" dirty="0" err="1">
                <a:solidFill>
                  <a:srgbClr val="DC8830"/>
                </a:solidFill>
              </a:rPr>
              <a:t>kafka</a:t>
            </a:r>
            <a:r>
              <a:rPr lang="en-US" b="1" dirty="0">
                <a:solidFill>
                  <a:srgbClr val="DC8830"/>
                </a:solidFill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159030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r>
              <a:rPr lang="en-GB" dirty="0"/>
              <a:t>#!/bin/</a:t>
            </a:r>
            <a:r>
              <a:rPr lang="en-GB" dirty="0" err="1"/>
              <a:t>sh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docker network create </a:t>
            </a:r>
            <a:r>
              <a:rPr lang="en-GB" dirty="0" err="1"/>
              <a:t>kafka</a:t>
            </a:r>
            <a:endParaRPr lang="en-GB" dirty="0"/>
          </a:p>
          <a:p>
            <a:r>
              <a:rPr lang="en-GB" dirty="0"/>
              <a:t>docker run -d --net=</a:t>
            </a:r>
            <a:r>
              <a:rPr lang="en-GB" dirty="0" err="1"/>
              <a:t>kafka</a:t>
            </a:r>
            <a:r>
              <a:rPr lang="en-GB" dirty="0"/>
              <a:t> --name=zookeeper -e ZOOKEEPER_CLIENT_PORT=2181 </a:t>
            </a:r>
            <a:r>
              <a:rPr lang="en-GB" dirty="0" err="1"/>
              <a:t>confluentinc</a:t>
            </a:r>
            <a:r>
              <a:rPr lang="en-GB" dirty="0"/>
              <a:t>/cp-zookeeper:6.1.1</a:t>
            </a:r>
          </a:p>
          <a:p>
            <a:r>
              <a:rPr lang="en-GB" dirty="0"/>
              <a:t>docker run -d --net=</a:t>
            </a:r>
            <a:r>
              <a:rPr lang="en-GB" dirty="0" err="1"/>
              <a:t>kafka</a:t>
            </a:r>
            <a:r>
              <a:rPr lang="en-GB" dirty="0"/>
              <a:t> --name=</a:t>
            </a:r>
            <a:r>
              <a:rPr lang="en-GB" dirty="0" err="1"/>
              <a:t>kafka</a:t>
            </a:r>
            <a:r>
              <a:rPr lang="en-GB" dirty="0"/>
              <a:t> -p 9092:9092 -e KAFKA_ZOOKEEPER_CONNECT=zookeeper:2181 -e KAFKA_ADVERTISED_LISTENERS=PLAINTEXT://localhost:9092 -e KAFKA_OFFSETS_TOPIC_REPLICATION_FACTOR=1 </a:t>
            </a:r>
            <a:r>
              <a:rPr lang="en-GB" dirty="0" err="1"/>
              <a:t>confluentinc</a:t>
            </a:r>
            <a:r>
              <a:rPr lang="en-GB" dirty="0"/>
              <a:t>/cp-kafka:6.1.1</a:t>
            </a:r>
          </a:p>
          <a:p>
            <a:r>
              <a:rPr lang="en-GB" dirty="0"/>
              <a:t>docker </a:t>
            </a:r>
            <a:r>
              <a:rPr lang="en-GB" dirty="0" err="1"/>
              <a:t>ps</a:t>
            </a: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7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  <a:p>
            <a:r>
              <a:rPr lang="en-GB" dirty="0"/>
              <a:t>docker exec -it </a:t>
            </a:r>
            <a:r>
              <a:rPr lang="en-GB" dirty="0" err="1"/>
              <a:t>kafka</a:t>
            </a:r>
            <a:r>
              <a:rPr lang="en-GB" dirty="0"/>
              <a:t> /bin/bash</a:t>
            </a:r>
          </a:p>
          <a:p>
            <a:r>
              <a:rPr lang="en-GB" dirty="0"/>
              <a:t>cd /bin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25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Topic create – manage</a:t>
            </a:r>
          </a:p>
          <a:p>
            <a:pPr lvl="1"/>
            <a:r>
              <a:rPr lang="en-GB" dirty="0" err="1"/>
              <a:t>Isr</a:t>
            </a:r>
            <a:endParaRPr lang="en-GB" dirty="0"/>
          </a:p>
          <a:p>
            <a:pPr lvl="1"/>
            <a:r>
              <a:rPr lang="en-GB" dirty="0"/>
              <a:t>Partitions</a:t>
            </a:r>
          </a:p>
          <a:p>
            <a:pPr lvl="1"/>
            <a:r>
              <a:rPr lang="en-GB" dirty="0"/>
              <a:t>replicas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1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Produce a message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080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Practical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Consume Messages</a:t>
            </a:r>
          </a:p>
          <a:p>
            <a:pPr lvl="1"/>
            <a:r>
              <a:rPr lang="en-GB" dirty="0"/>
              <a:t>From start</a:t>
            </a:r>
          </a:p>
          <a:p>
            <a:pPr lvl="1"/>
            <a:r>
              <a:rPr lang="en-GB" dirty="0"/>
              <a:t>From now</a:t>
            </a:r>
          </a:p>
          <a:p>
            <a:pPr lvl="1"/>
            <a:r>
              <a:rPr lang="en-GB" dirty="0"/>
              <a:t>Pass along a consumer group id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5443A56-8366-604B-BA6B-D4B6389812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1E3662-070E-7147-A0D0-18081264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758950"/>
            <a:ext cx="10160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5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Exactly Once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Transactions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External System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Partition Keys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1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Exactly Once: Transactions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Possible to work with transactions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Transaction only guaranteed within Kafka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Does work with Kafka Streams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93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Exactly Once: External System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DIY</a:t>
            </a:r>
          </a:p>
          <a:p>
            <a:endParaRPr lang="en-GB" dirty="0"/>
          </a:p>
          <a:p>
            <a:r>
              <a:rPr lang="en-GB" dirty="0"/>
              <a:t>Use a database and message ids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12290" name="Picture 2" descr="Cartoon Of Handyman With Workshop Tools Royalty Free Cliparts, Vectors, And  Stock Illustration. Image 17573322.">
            <a:extLst>
              <a:ext uri="{FF2B5EF4-FFF2-40B4-BE49-F238E27FC236}">
                <a16:creationId xmlns:a16="http://schemas.microsoft.com/office/drawing/2014/main" id="{7E952671-338A-EC48-83C5-99BC8324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84" y="1356967"/>
            <a:ext cx="5656416" cy="53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24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Exactly Once: Partition Keys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Kafka guarantees ordering within a partition</a:t>
            </a:r>
          </a:p>
          <a:p>
            <a:endParaRPr lang="en-GB" dirty="0"/>
          </a:p>
          <a:p>
            <a:r>
              <a:rPr lang="en-GB" dirty="0"/>
              <a:t>Different partitions: can be out of order</a:t>
            </a:r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75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Schema Registry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Apache Avro (was the original one)</a:t>
            </a:r>
          </a:p>
          <a:p>
            <a:endParaRPr lang="en-GB" dirty="0"/>
          </a:p>
          <a:p>
            <a:r>
              <a:rPr lang="en-GB" dirty="0" err="1"/>
              <a:t>ProtoBuf</a:t>
            </a:r>
            <a:endParaRPr lang="en-GB" dirty="0"/>
          </a:p>
          <a:p>
            <a:endParaRPr lang="en-GB" dirty="0"/>
          </a:p>
          <a:p>
            <a:r>
              <a:rPr lang="en-GB" dirty="0"/>
              <a:t>JSON Schema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10242" name="Picture 2" descr="Avro">
            <a:extLst>
              <a:ext uri="{FF2B5EF4-FFF2-40B4-BE49-F238E27FC236}">
                <a16:creationId xmlns:a16="http://schemas.microsoft.com/office/drawing/2014/main" id="{0ECCF3A2-0176-1E49-875A-E4D174F2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00" y="1356967"/>
            <a:ext cx="37592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31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Schema Registry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More explicit message schemes</a:t>
            </a:r>
          </a:p>
          <a:p>
            <a:endParaRPr lang="en-GB" dirty="0"/>
          </a:p>
          <a:p>
            <a:r>
              <a:rPr lang="en-GB" dirty="0"/>
              <a:t>Brokers can use schema validation</a:t>
            </a:r>
          </a:p>
          <a:p>
            <a:endParaRPr lang="en-GB" dirty="0"/>
          </a:p>
          <a:p>
            <a:r>
              <a:rPr lang="en-GB" dirty="0"/>
              <a:t>Cleaner to put different messages of the same aggregate on a topic</a:t>
            </a:r>
          </a:p>
          <a:p>
            <a:pPr lvl="1"/>
            <a:r>
              <a:rPr lang="en-GB" dirty="0"/>
              <a:t>Create</a:t>
            </a:r>
          </a:p>
          <a:p>
            <a:pPr lvl="1"/>
            <a:r>
              <a:rPr lang="en-GB" dirty="0"/>
              <a:t>Update </a:t>
            </a:r>
          </a:p>
          <a:p>
            <a:pPr lvl="1"/>
            <a:r>
              <a:rPr lang="en-GB" dirty="0"/>
              <a:t>Delete</a:t>
            </a:r>
          </a:p>
          <a:p>
            <a:pPr lvl="1"/>
            <a:r>
              <a:rPr lang="en-GB" dirty="0"/>
              <a:t>(use partition key to guarantee ordering of events)</a:t>
            </a:r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28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and Java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Native</a:t>
            </a:r>
          </a:p>
          <a:p>
            <a:endParaRPr lang="en-GB" dirty="0"/>
          </a:p>
          <a:p>
            <a:r>
              <a:rPr lang="en-GB" dirty="0"/>
              <a:t>Spring Kafka</a:t>
            </a:r>
          </a:p>
          <a:p>
            <a:endParaRPr lang="en-GB" dirty="0"/>
          </a:p>
          <a:p>
            <a:r>
              <a:rPr lang="en-GB" dirty="0"/>
              <a:t>Spring Cloud Stream</a:t>
            </a:r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8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Testing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Spring Kafka (Tools)</a:t>
            </a:r>
          </a:p>
          <a:p>
            <a:r>
              <a:rPr lang="en-GB" dirty="0"/>
              <a:t>Test containers</a:t>
            </a:r>
          </a:p>
          <a:p>
            <a:r>
              <a:rPr lang="en-GB" dirty="0"/>
              <a:t>Docker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0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Monitoring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Lag</a:t>
            </a:r>
          </a:p>
          <a:p>
            <a:r>
              <a:rPr lang="en-GB" dirty="0" err="1"/>
              <a:t>Isr</a:t>
            </a: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60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Properties – great source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hlinkClick r:id="rId3"/>
              </a:rPr>
              <a:t>https://kafka.apache.org/documentation/#configuration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8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What is Kafka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High volume publish-subscribe message and streams</a:t>
            </a:r>
          </a:p>
          <a:p>
            <a:r>
              <a:rPr lang="en-GB" dirty="0"/>
              <a:t>Durable</a:t>
            </a:r>
          </a:p>
          <a:p>
            <a:r>
              <a:rPr lang="en-GB" dirty="0"/>
              <a:t>Fast</a:t>
            </a:r>
          </a:p>
          <a:p>
            <a:r>
              <a:rPr lang="en-GB" dirty="0"/>
              <a:t>Scalable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56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latin typeface="+mj-lt"/>
                <a:cs typeface="Calibri Light"/>
              </a:rPr>
              <a:t>What</a:t>
            </a:r>
            <a:endParaRPr lang="en-US">
              <a:solidFill>
                <a:srgbClr val="DC8830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C2CEA9-FD58-5A47-B8BC-4F704100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67C8-51E6-FD4B-9F8E-A2C55B00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1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5BF79-5E23-FB44-8C5C-2EF1C578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3671" cy="389520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E02FB8-0A06-3243-825C-912D167869E1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0736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Event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D7B62-CBF1-B144-BE42-DE2123765A14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r>
              <a:rPr lang="en-US" dirty="0"/>
              <a:t>Data it owns</a:t>
            </a:r>
          </a:p>
          <a:p>
            <a:endParaRPr lang="en-US" dirty="0"/>
          </a:p>
          <a:p>
            <a:r>
              <a:rPr lang="en-US" dirty="0"/>
              <a:t>Data it needs</a:t>
            </a:r>
          </a:p>
          <a:p>
            <a:endParaRPr lang="en-US" dirty="0"/>
          </a:p>
          <a:p>
            <a:r>
              <a:rPr lang="en-US" dirty="0"/>
              <a:t>References data</a:t>
            </a:r>
          </a:p>
        </p:txBody>
      </p:sp>
    </p:spTree>
    <p:extLst>
      <p:ext uri="{BB962C8B-B14F-4D97-AF65-F5344CB8AC3E}">
        <p14:creationId xmlns:p14="http://schemas.microsoft.com/office/powerpoint/2010/main" val="3642436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Streaming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Reacts on events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Continuously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445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Much shorter feedback loop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More resource efficient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Stream processing feels more natural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Decentralize and decouple infrastructure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39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62FAC-14F9-D243-B298-5113FA4D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1505747"/>
            <a:ext cx="8061325" cy="49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5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Every minute XML is generated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So it is not the raw data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Be aware: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Dutch words</a:t>
            </a:r>
          </a:p>
          <a:p>
            <a:pPr lvl="1">
              <a:buClr>
                <a:srgbClr val="DC8830"/>
              </a:buClr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163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DC8830"/>
              </a:buClr>
            </a:pPr>
            <a:r>
              <a:rPr lang="en-US" sz="3600" dirty="0">
                <a:solidFill>
                  <a:schemeClr val="bg2"/>
                </a:solidFill>
                <a:cs typeface="Calibri"/>
              </a:rPr>
              <a:t>XML with fixed sensor data</a:t>
            </a:r>
          </a:p>
          <a:p>
            <a:pPr lvl="1">
              <a:buClr>
                <a:srgbClr val="DC8830"/>
              </a:buClr>
            </a:pP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="3640"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 dirty="0">
                <a:solidFill>
                  <a:schemeClr val="tx1"/>
                </a:solidFill>
              </a:rPr>
              <a:t>&lt;</a:t>
            </a:r>
            <a:r>
              <a:rPr lang="en-US" sz="3500" b="1" dirty="0" err="1">
                <a:solidFill>
                  <a:schemeClr val="tx1"/>
                </a:solidFill>
              </a:rPr>
              <a:t>beschrijvende_id</a:t>
            </a:r>
            <a:r>
              <a:rPr lang="en-US" sz="3500" dirty="0">
                <a:solidFill>
                  <a:schemeClr val="tx1"/>
                </a:solidFill>
              </a:rPr>
              <a:t>&gt;H291L10&lt;/</a:t>
            </a:r>
            <a:r>
              <a:rPr lang="en-US" sz="3500" b="1" dirty="0" err="1">
                <a:solidFill>
                  <a:schemeClr val="tx1"/>
                </a:solidFill>
              </a:rPr>
              <a:t>beschrijvende_id</a:t>
            </a:r>
            <a:r>
              <a:rPr lang="en-US" sz="3500" dirty="0">
                <a:solidFill>
                  <a:schemeClr val="tx1"/>
                </a:solidFill>
              </a:rPr>
              <a:t>&gt;</a:t>
            </a:r>
            <a:br>
              <a:rPr lang="en-US" sz="3500" dirty="0">
                <a:solidFill>
                  <a:schemeClr val="tx1"/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 dirty="0">
                <a:solidFill>
                  <a:schemeClr val="tx1"/>
                </a:solidFill>
              </a:rPr>
              <a:t>&lt;</a:t>
            </a:r>
            <a:r>
              <a:rPr lang="en-US" sz="3500" b="1" dirty="0" err="1">
                <a:solidFill>
                  <a:schemeClr val="tx1"/>
                </a:solidFill>
              </a:rPr>
              <a:t>volledige_naam</a:t>
            </a:r>
            <a:r>
              <a:rPr lang="en-US" sz="3500" dirty="0">
                <a:solidFill>
                  <a:schemeClr val="tx1"/>
                </a:solidFill>
              </a:rPr>
              <a:t>&gt;Parking </a:t>
            </a:r>
            <a:r>
              <a:rPr lang="en-US" sz="3500" dirty="0" err="1">
                <a:solidFill>
                  <a:schemeClr val="tx1"/>
                </a:solidFill>
              </a:rPr>
              <a:t>Kruibeke</a:t>
            </a:r>
            <a:r>
              <a:rPr lang="en-US" sz="3500" dirty="0">
                <a:solidFill>
                  <a:schemeClr val="tx1"/>
                </a:solidFill>
              </a:rPr>
              <a:t>&lt;/</a:t>
            </a:r>
            <a:r>
              <a:rPr lang="en-US" sz="3500" b="1" dirty="0" err="1">
                <a:solidFill>
                  <a:schemeClr val="tx1"/>
                </a:solidFill>
              </a:rPr>
              <a:t>volledige_naam</a:t>
            </a:r>
            <a:r>
              <a:rPr lang="en-US" sz="3500" dirty="0">
                <a:solidFill>
                  <a:schemeClr val="tx1"/>
                </a:solidFill>
              </a:rPr>
              <a:t>&gt;</a:t>
            </a:r>
            <a:br>
              <a:rPr lang="en-US" sz="3500" dirty="0">
                <a:solidFill>
                  <a:schemeClr val="tx1"/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&gt;A0140002&lt;/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&gt;437&lt;/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&gt;94,695&lt;/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 dirty="0">
                <a:solidFill>
                  <a:schemeClr val="tx1"/>
                </a:solidFill>
              </a:rPr>
              <a:t>&lt;</a:t>
            </a:r>
            <a:r>
              <a:rPr lang="en-US" sz="3500" b="1" dirty="0" err="1">
                <a:solidFill>
                  <a:schemeClr val="tx1"/>
                </a:solidFill>
              </a:rPr>
              <a:t>Rijstrook</a:t>
            </a:r>
            <a:r>
              <a:rPr lang="en-US" sz="3500" dirty="0">
                <a:solidFill>
                  <a:schemeClr val="tx1"/>
                </a:solidFill>
              </a:rPr>
              <a:t>&gt;R10&lt;/</a:t>
            </a:r>
            <a:r>
              <a:rPr lang="en-US" sz="3500" b="1" dirty="0" err="1">
                <a:solidFill>
                  <a:schemeClr val="tx1"/>
                </a:solidFill>
              </a:rPr>
              <a:t>Rijstrook</a:t>
            </a:r>
            <a:r>
              <a:rPr lang="en-US" sz="3500" dirty="0">
                <a:solidFill>
                  <a:schemeClr val="tx1"/>
                </a:solidFill>
              </a:rPr>
              <a:t>&gt;</a:t>
            </a:r>
            <a:br>
              <a:rPr lang="en-US" sz="3500" dirty="0">
                <a:solidFill>
                  <a:schemeClr val="tx1"/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&gt;144477,0917&lt;/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&gt;208290,6237&lt;/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&gt;4,289767347&lt;/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&gt;51,18458196&lt;/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&lt;/</a:t>
            </a:r>
            <a:r>
              <a:rPr lang="en-US" sz="35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3500" dirty="0"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526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200" b="1" dirty="0" err="1">
                <a:solidFill>
                  <a:schemeClr val="tx1"/>
                </a:solidFill>
              </a:rPr>
              <a:t>meetpunt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beschrijvende_id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2200" b="1" dirty="0">
                <a:solidFill>
                  <a:schemeClr val="tx1"/>
                </a:solidFill>
              </a:rPr>
              <a:t>H222L10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" 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="29"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&gt;55&lt;/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2200" dirty="0">
                <a:solidFill>
                  <a:schemeClr val="tx1"/>
                </a:solidFill>
              </a:rPr>
              <a:t>&lt;</a:t>
            </a:r>
            <a:r>
              <a:rPr lang="en-US" sz="2200" b="1" dirty="0" err="1">
                <a:solidFill>
                  <a:schemeClr val="tx1"/>
                </a:solidFill>
              </a:rPr>
              <a:t>tijd_waarneming</a:t>
            </a:r>
            <a:r>
              <a:rPr lang="en-US" sz="2200" dirty="0">
                <a:solidFill>
                  <a:schemeClr val="tx1"/>
                </a:solidFill>
              </a:rPr>
              <a:t>&gt;2018-11-03T14:43:00+01:00&lt;/</a:t>
            </a:r>
            <a:r>
              <a:rPr lang="en-US" sz="2200" b="1" dirty="0" err="1">
                <a:solidFill>
                  <a:schemeClr val="tx1"/>
                </a:solidFill>
              </a:rPr>
              <a:t>tijd_waarneming</a:t>
            </a:r>
            <a:r>
              <a:rPr lang="en-US" sz="2200" dirty="0">
                <a:solidFill>
                  <a:schemeClr val="tx1"/>
                </a:solidFill>
              </a:rPr>
              <a:t>&gt;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&gt;2018-11-03T14:44:24+01:00&lt;/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2200" dirty="0">
              <a:solidFill>
                <a:schemeClr val="bg2">
                  <a:lumMod val="60000"/>
                  <a:lumOff val="40000"/>
                </a:schemeClr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845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/>
              <a:t>&lt;</a:t>
            </a:r>
            <a:r>
              <a:rPr lang="en-US" sz="2200" b="1" dirty="0" err="1"/>
              <a:t>meetdata</a:t>
            </a:r>
            <a:r>
              <a:rPr lang="en-US" sz="2200" b="1" dirty="0"/>
              <a:t> </a:t>
            </a:r>
            <a:r>
              <a:rPr lang="en-US" sz="2200" b="1" dirty="0" err="1"/>
              <a:t>klasse_id</a:t>
            </a:r>
            <a:r>
              <a:rPr lang="en-US" sz="2200" b="1" dirty="0"/>
              <a:t>="4"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verkeersintensiteit</a:t>
            </a:r>
            <a:r>
              <a:rPr lang="en-US" sz="2200" dirty="0"/>
              <a:t>&gt;2&lt;/</a:t>
            </a:r>
            <a:r>
              <a:rPr lang="en-US" sz="2200" b="1" dirty="0" err="1"/>
              <a:t>verkeersintensiteit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&gt;60&lt;/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&gt;59&lt;/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/>
              <a:t>&lt;/</a:t>
            </a:r>
            <a:r>
              <a:rPr lang="en-US" sz="2200" b="1" dirty="0" err="1"/>
              <a:t>meetdata</a:t>
            </a:r>
            <a:r>
              <a:rPr lang="en-US" sz="2200" dirty="0"/>
              <a:t>&gt;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95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History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LinkedIn</a:t>
            </a:r>
          </a:p>
          <a:p>
            <a:endParaRPr lang="en-GB" dirty="0"/>
          </a:p>
          <a:p>
            <a:r>
              <a:rPr lang="en-GB" dirty="0"/>
              <a:t>Open sourced in 2011</a:t>
            </a:r>
          </a:p>
          <a:p>
            <a:endParaRPr lang="en-GB" dirty="0"/>
          </a:p>
          <a:p>
            <a:r>
              <a:rPr lang="en-GB" dirty="0"/>
              <a:t> Confluent</a:t>
            </a:r>
          </a:p>
          <a:p>
            <a:pPr lvl="1"/>
            <a:r>
              <a:rPr lang="en-GB" dirty="0"/>
              <a:t>Founded by the creators of </a:t>
            </a:r>
            <a:r>
              <a:rPr lang="en-GB" dirty="0" err="1"/>
              <a:t>kafka</a:t>
            </a:r>
            <a:endParaRPr lang="en-GB" dirty="0"/>
          </a:p>
          <a:p>
            <a:pPr lvl="1"/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19FED7-4EAE-3E41-8862-C0DD11E5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56" y="5114238"/>
            <a:ext cx="8705088" cy="14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94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i="1" dirty="0"/>
              <a:t>/*</a:t>
            </a:r>
            <a:br>
              <a:rPr lang="en-US" i="1" dirty="0"/>
            </a:br>
            <a:r>
              <a:rPr lang="en-US" i="1" dirty="0"/>
              <a:t>Note: the vehicle class MOTO(1),</a:t>
            </a:r>
            <a:br>
              <a:rPr lang="en-US" i="1" dirty="0"/>
            </a:br>
            <a:r>
              <a:rPr lang="en-US" i="1" dirty="0"/>
              <a:t> does not provide reliable data.</a:t>
            </a:r>
            <a:br>
              <a:rPr lang="en-US" i="1" dirty="0"/>
            </a:br>
            <a:r>
              <a:rPr lang="en-US" i="1" dirty="0"/>
              <a:t> */</a:t>
            </a:r>
            <a:br>
              <a:rPr lang="en-US" i="1" dirty="0"/>
            </a:br>
            <a:r>
              <a:rPr lang="en-US" b="1" i="1" dirty="0"/>
              <a:t>MOTO</a:t>
            </a:r>
            <a:r>
              <a:rPr lang="en-US" dirty="0"/>
              <a:t>(1),</a:t>
            </a:r>
            <a:br>
              <a:rPr lang="en-US" dirty="0"/>
            </a:br>
            <a:r>
              <a:rPr lang="en-US" b="1" i="1" dirty="0"/>
              <a:t>CAR</a:t>
            </a:r>
            <a:r>
              <a:rPr lang="en-US" dirty="0"/>
              <a:t>(2),</a:t>
            </a:r>
            <a:br>
              <a:rPr lang="en-US" dirty="0"/>
            </a:br>
            <a:r>
              <a:rPr lang="en-US" b="1" i="1" dirty="0"/>
              <a:t>CAMIONET</a:t>
            </a:r>
            <a:r>
              <a:rPr lang="en-US" dirty="0"/>
              <a:t>(3), // a VAN</a:t>
            </a:r>
            <a:br>
              <a:rPr lang="en-US" dirty="0"/>
            </a:br>
            <a:r>
              <a:rPr lang="en-US" b="1" i="1" dirty="0"/>
              <a:t>RIGGID_LORRIES</a:t>
            </a:r>
            <a:r>
              <a:rPr lang="en-US" dirty="0"/>
              <a:t>(4),</a:t>
            </a:r>
            <a:br>
              <a:rPr lang="en-US" dirty="0"/>
            </a:br>
            <a:r>
              <a:rPr lang="en-US" b="1" i="1" dirty="0"/>
              <a:t>TRUCK_OR_BUS</a:t>
            </a:r>
            <a:r>
              <a:rPr lang="en-US" dirty="0"/>
              <a:t>(5),</a:t>
            </a:r>
            <a:br>
              <a:rPr lang="en-US" dirty="0"/>
            </a:br>
            <a:r>
              <a:rPr lang="en-US" b="1" i="1" dirty="0"/>
              <a:t>UNKNOWN</a:t>
            </a:r>
            <a:r>
              <a:rPr lang="en-US" dirty="0"/>
              <a:t>(0);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893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/>
              <a:t>&lt;</a:t>
            </a:r>
            <a:r>
              <a:rPr lang="en-US" sz="2200" b="1" dirty="0" err="1"/>
              <a:t>meetdata</a:t>
            </a:r>
            <a:r>
              <a:rPr lang="en-US" sz="2200" b="1" dirty="0"/>
              <a:t> </a:t>
            </a:r>
            <a:r>
              <a:rPr lang="en-US" sz="2200" b="1" dirty="0" err="1"/>
              <a:t>klasse_id</a:t>
            </a:r>
            <a:r>
              <a:rPr lang="en-US" sz="2200" b="1" dirty="0"/>
              <a:t>="3"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verkeersintensiteit</a:t>
            </a:r>
            <a:r>
              <a:rPr lang="en-US" sz="2200" dirty="0"/>
              <a:t>&gt;0&lt;/</a:t>
            </a:r>
            <a:r>
              <a:rPr lang="en-US" sz="2200" b="1" dirty="0" err="1"/>
              <a:t>verkeersintensiteit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&gt;0&lt;/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voertuigsnelheid_harmonisch</a:t>
            </a:r>
            <a:r>
              <a:rPr lang="en-US" sz="2200" dirty="0"/>
              <a:t>&gt;252&lt;/</a:t>
            </a:r>
            <a:r>
              <a:rPr lang="en-US" sz="2200" b="1" dirty="0" err="1"/>
              <a:t>voertuigsnelheid_harmonisch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&lt;/</a:t>
            </a:r>
            <a:r>
              <a:rPr lang="en-US" sz="2200" b="1" dirty="0" err="1"/>
              <a:t>meetdata</a:t>
            </a:r>
            <a:r>
              <a:rPr lang="en-US" sz="2200" dirty="0"/>
              <a:t>&gt;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439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Do not worry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We translated it to simplified POJO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TrafficEvent.java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700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Data: Some Lessons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Think about the language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Think about the values you are going to output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252 when no readings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254 when an error occurred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marL="596900" lvl="1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39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537B44-8A9D-2E40-BBCF-A63768B4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E094A-6010-C548-852E-2F95BAA6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632A2E-29C1-184D-85F1-2B86882E9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6BB7252-CD38-414B-BDAB-0E9678A0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36889-4AA9-F445-A140-F95EFA5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4FCF9-C20C-CA4D-AFA7-D585AB77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7DED4-6931-294C-B128-00F1F029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4516-1646-664A-8FCD-63A69418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2: Send events to Kafka - Imperative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Dependencies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spring-cloud-starter-stream-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kafka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Added @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EnableBinding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ea typeface="Calibri Regular"/>
                <a:cs typeface="Calibri"/>
              </a:rPr>
              <a:t>spring.cloud.stream.bindings.output.destination</a:t>
            </a: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=traffic-data</a:t>
            </a:r>
          </a:p>
        </p:txBody>
      </p:sp>
    </p:spTree>
    <p:extLst>
      <p:ext uri="{BB962C8B-B14F-4D97-AF65-F5344CB8AC3E}">
        <p14:creationId xmlns:p14="http://schemas.microsoft.com/office/powerpoint/2010/main" val="25694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2: Send events to Kafka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Don’t use @Scheduling for use cases like this in production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Bad practice, use batch jobs: </a:t>
            </a:r>
            <a:r>
              <a:rPr lang="en-US" dirty="0" err="1">
                <a:solidFill>
                  <a:schemeClr val="bg2"/>
                </a:solidFill>
                <a:ea typeface="Calibri Regular"/>
                <a:cs typeface="Calibri"/>
              </a:rPr>
              <a:t>eg.</a:t>
            </a: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 Spring Cloud Task or K8s </a:t>
            </a:r>
            <a:r>
              <a:rPr lang="en-US" dirty="0" err="1">
                <a:solidFill>
                  <a:schemeClr val="bg2"/>
                </a:solidFill>
                <a:ea typeface="Calibri Regular"/>
                <a:cs typeface="Calibri"/>
              </a:rPr>
              <a:t>CronJob</a:t>
            </a: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37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2: Intake of data from Kafka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0DAC3-6DCC-8548-B733-E004BBF5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@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EnableBinding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@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StreamListener</a:t>
            </a:r>
            <a:r>
              <a:rPr lang="en-US" dirty="0">
                <a:solidFill>
                  <a:schemeClr val="bg2"/>
                </a:solidFill>
                <a:cs typeface="Calibri"/>
              </a:rPr>
              <a:t>(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Sink.INPUT</a:t>
            </a:r>
            <a:r>
              <a:rPr lang="en-US" dirty="0">
                <a:solidFill>
                  <a:schemeClr val="bg2"/>
                </a:solidFill>
                <a:cs typeface="Calibri"/>
              </a:rPr>
              <a:t>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ea typeface="Calibri Regular"/>
                <a:cs typeface="Calibri"/>
              </a:rPr>
              <a:t>spring.cloud.stream.bindings.input.destination</a:t>
            </a:r>
            <a:r>
              <a:rPr lang="en-US" dirty="0">
                <a:solidFill>
                  <a:schemeClr val="bg2"/>
                </a:solidFill>
                <a:ea typeface="Calibri Regular"/>
                <a:cs typeface="Calibri"/>
              </a:rPr>
              <a:t>=traffic-data</a:t>
            </a:r>
          </a:p>
          <a:p>
            <a:pPr marL="596900" lvl="1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4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BE1-63EF-BC4D-B595-EABBD62D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10286997" cy="3840479"/>
          </a:xfrm>
        </p:spPr>
      </p:pic>
    </p:spTree>
    <p:extLst>
      <p:ext uri="{BB962C8B-B14F-4D97-AF65-F5344CB8AC3E}">
        <p14:creationId xmlns:p14="http://schemas.microsoft.com/office/powerpoint/2010/main" val="199814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Some terms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Brokers</a:t>
            </a:r>
          </a:p>
          <a:p>
            <a:r>
              <a:rPr lang="en-GB" dirty="0"/>
              <a:t>Controller</a:t>
            </a:r>
          </a:p>
          <a:p>
            <a:r>
              <a:rPr lang="en-GB" dirty="0"/>
              <a:t>Zookeeper</a:t>
            </a:r>
          </a:p>
          <a:p>
            <a:r>
              <a:rPr lang="en-GB" dirty="0"/>
              <a:t>Partitions</a:t>
            </a:r>
          </a:p>
          <a:p>
            <a:r>
              <a:rPr lang="en-GB" dirty="0"/>
              <a:t>Replicas</a:t>
            </a:r>
          </a:p>
          <a:p>
            <a:r>
              <a:rPr lang="en-GB" dirty="0"/>
              <a:t>Producers</a:t>
            </a:r>
          </a:p>
          <a:p>
            <a:r>
              <a:rPr lang="en-GB" dirty="0"/>
              <a:t>Consumers</a:t>
            </a:r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7170" name="Picture 2" descr="من ناحية رسم كارتون الأولاد سؤال خريطة مجانية, شخص, مشوش, مشكلة التفكير PNG  وملف PSD للتحميل مجانا | Cartoon clip art, This or that questions, How to  draw hands">
            <a:extLst>
              <a:ext uri="{FF2B5EF4-FFF2-40B4-BE49-F238E27FC236}">
                <a16:creationId xmlns:a16="http://schemas.microsoft.com/office/drawing/2014/main" id="{D50FD24A-3A3A-1E44-8355-E6F352D3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00" y="135696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66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KTable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6C4C7-B0A4-0542-8460-D65A5DB4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7924800" cy="3698240"/>
          </a:xfrm>
        </p:spPr>
      </p:pic>
    </p:spTree>
    <p:extLst>
      <p:ext uri="{BB962C8B-B14F-4D97-AF65-F5344CB8AC3E}">
        <p14:creationId xmlns:p14="http://schemas.microsoft.com/office/powerpoint/2010/main" val="4085993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toStream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A296B-B0D8-6E40-8184-C99E96EA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0" y="2298858"/>
            <a:ext cx="11478580" cy="2501742"/>
          </a:xfrm>
        </p:spPr>
      </p:pic>
    </p:spTree>
    <p:extLst>
      <p:ext uri="{BB962C8B-B14F-4D97-AF65-F5344CB8AC3E}">
        <p14:creationId xmlns:p14="http://schemas.microsoft.com/office/powerpoint/2010/main" val="1988209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No need of a state store for these operations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213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filter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CFF7BB-B2F0-1B48-A24B-238A1151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535064"/>
            <a:ext cx="8001000" cy="4828189"/>
          </a:xfrm>
        </p:spPr>
      </p:pic>
    </p:spTree>
    <p:extLst>
      <p:ext uri="{BB962C8B-B14F-4D97-AF65-F5344CB8AC3E}">
        <p14:creationId xmlns:p14="http://schemas.microsoft.com/office/powerpoint/2010/main" val="3534374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5FD0D8-37DB-034C-A7AB-2A3A4FE0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52" y="1356967"/>
            <a:ext cx="4570095" cy="4487003"/>
          </a:xfrm>
        </p:spPr>
      </p:pic>
    </p:spTree>
    <p:extLst>
      <p:ext uri="{BB962C8B-B14F-4D97-AF65-F5344CB8AC3E}">
        <p14:creationId xmlns:p14="http://schemas.microsoft.com/office/powerpoint/2010/main" val="1404721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flatMap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9A1EC-328A-1147-BDEF-6B07802C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42" y="1356967"/>
            <a:ext cx="4653915" cy="4569298"/>
          </a:xfrm>
        </p:spPr>
      </p:pic>
    </p:spTree>
    <p:extLst>
      <p:ext uri="{BB962C8B-B14F-4D97-AF65-F5344CB8AC3E}">
        <p14:creationId xmlns:p14="http://schemas.microsoft.com/office/powerpoint/2010/main" val="3819650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peek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2E70D-BF29-C34D-9055-68D76697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61" y="1356967"/>
            <a:ext cx="7234277" cy="4409212"/>
          </a:xfrm>
        </p:spPr>
      </p:pic>
    </p:spTree>
    <p:extLst>
      <p:ext uri="{BB962C8B-B14F-4D97-AF65-F5344CB8AC3E}">
        <p14:creationId xmlns:p14="http://schemas.microsoft.com/office/powerpoint/2010/main" val="1912326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forEach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E3357-6D4E-464B-BA40-2CE915CC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6" y="1356967"/>
            <a:ext cx="7970807" cy="2821782"/>
          </a:xfrm>
        </p:spPr>
      </p:pic>
    </p:spTree>
    <p:extLst>
      <p:ext uri="{BB962C8B-B14F-4D97-AF65-F5344CB8AC3E}">
        <p14:creationId xmlns:p14="http://schemas.microsoft.com/office/powerpoint/2010/main" val="1507565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</a:rPr>
              <a:t>selectKey</a:t>
            </a: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filter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map/</a:t>
            </a:r>
            <a:r>
              <a:rPr lang="en-US" dirty="0" err="1">
                <a:solidFill>
                  <a:schemeClr val="bg2"/>
                </a:solidFill>
              </a:rPr>
              <a:t>mapValues</a:t>
            </a: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</a:rPr>
              <a:t>flatMap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flatMapValues</a:t>
            </a: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peek</a:t>
            </a: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forEach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groupByKey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toStream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75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4a: Stateless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D685A4-39E7-D946-A50D-1E1DBD1B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Dependencies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spring-cloud-stream-binder-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kafka</a:t>
            </a:r>
            <a:r>
              <a:rPr lang="en-US" dirty="0">
                <a:solidFill>
                  <a:schemeClr val="bg2"/>
                </a:solidFill>
                <a:cs typeface="Calibri"/>
              </a:rPr>
              <a:t>-streams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Added custom interface: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KStreamSink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Methods used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.filter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.print</a:t>
            </a:r>
          </a:p>
          <a:p>
            <a:pPr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Updated configuration: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spring.cloud.stream.default</a:t>
            </a:r>
            <a:r>
              <a:rPr lang="en-US" dirty="0">
                <a:solidFill>
                  <a:schemeClr val="bg2"/>
                </a:solidFill>
                <a:cs typeface="Calibri"/>
              </a:rPr>
              <a:t>-binder=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kafka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spring.cloud.stream.bindings.native-input.binder</a:t>
            </a:r>
            <a:r>
              <a:rPr lang="en-US" dirty="0">
                <a:solidFill>
                  <a:schemeClr val="bg2"/>
                </a:solidFill>
                <a:cs typeface="Calibri"/>
              </a:rPr>
              <a:t>=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kstream</a:t>
            </a:r>
            <a:endParaRPr lang="en-US" dirty="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3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Brokers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The nodes</a:t>
            </a:r>
          </a:p>
          <a:p>
            <a:endParaRPr lang="en-GB" dirty="0"/>
          </a:p>
          <a:p>
            <a:r>
              <a:rPr lang="en-GB" dirty="0"/>
              <a:t>Store all the messages</a:t>
            </a:r>
          </a:p>
          <a:p>
            <a:endParaRPr lang="en-GB" dirty="0"/>
          </a:p>
          <a:p>
            <a:r>
              <a:rPr lang="en-GB" dirty="0"/>
              <a:t>These are dumb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669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State store is used 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In memory database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</a:rPr>
              <a:t>RocksDB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Fault-Tolerant: replicated changelog topic in Kafka</a:t>
            </a:r>
          </a:p>
          <a:p>
            <a:pPr lvl="1"/>
            <a:endParaRPr lang="en-US" dirty="0">
              <a:solidFill>
                <a:srgbClr val="DC8830"/>
              </a:solidFill>
              <a:cs typeface="Calibri"/>
            </a:endParaRPr>
          </a:p>
          <a:p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383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count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604C4-D1F7-AC44-92BD-FF84B7E8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1356967"/>
            <a:ext cx="489204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7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joining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9014E-DFF3-3143-9A2A-9977767B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87" y="1536633"/>
            <a:ext cx="9583826" cy="4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3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groupByKey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B0559-93FE-EC41-802D-BDB0244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Groups records in </a:t>
            </a:r>
            <a:r>
              <a:rPr lang="en-US" dirty="0" err="1">
                <a:solidFill>
                  <a:schemeClr val="bg2"/>
                </a:solidFill>
              </a:rPr>
              <a:t>KGroupedStream</a:t>
            </a:r>
            <a:endParaRPr lang="en-US" dirty="0">
              <a:solidFill>
                <a:schemeClr val="bg2"/>
              </a:solidFill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Required before aggregation operations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Writes data to new topic (might repartition)</a:t>
            </a:r>
          </a:p>
        </p:txBody>
      </p:sp>
    </p:spTree>
    <p:extLst>
      <p:ext uri="{BB962C8B-B14F-4D97-AF65-F5344CB8AC3E}">
        <p14:creationId xmlns:p14="http://schemas.microsoft.com/office/powerpoint/2010/main" val="324318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aggregations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cs typeface="Calibri"/>
              </a:rPr>
              <a:t>Transforms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groupedKStream</a:t>
            </a:r>
            <a:r>
              <a:rPr lang="en-US" dirty="0">
                <a:solidFill>
                  <a:schemeClr val="bg2"/>
                </a:solidFill>
                <a:cs typeface="Calibri"/>
              </a:rPr>
              <a:t> to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Ktable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endParaRPr lang="en-US" dirty="0">
              <a:solidFill>
                <a:schemeClr val="bg2"/>
              </a:solidFill>
              <a:cs typeface="Calibri"/>
            </a:endParaRP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Need Initializer: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aggValue</a:t>
            </a:r>
            <a:r>
              <a:rPr lang="en-US" dirty="0">
                <a:solidFill>
                  <a:schemeClr val="bg2"/>
                </a:solidFill>
                <a:cs typeface="Calibri"/>
              </a:rPr>
              <a:t> = 0</a:t>
            </a:r>
          </a:p>
          <a:p>
            <a:endParaRPr lang="en-US" dirty="0">
              <a:solidFill>
                <a:schemeClr val="bg2"/>
              </a:solidFill>
              <a:cs typeface="Calibri"/>
            </a:endParaRP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Operation: “adder”: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aggValue</a:t>
            </a:r>
            <a:r>
              <a:rPr lang="en-US" dirty="0">
                <a:solidFill>
                  <a:schemeClr val="bg2"/>
                </a:solidFill>
                <a:cs typeface="Calibri"/>
              </a:rPr>
              <a:t> +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oldValue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/>
            <a:endParaRPr lang="en-US" dirty="0">
              <a:solidFill>
                <a:srgbClr val="DC8830"/>
              </a:solidFill>
              <a:cs typeface="Calibri"/>
            </a:endParaRPr>
          </a:p>
          <a:p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0119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</a:rPr>
              <a:t>groupByKey</a:t>
            </a:r>
            <a:r>
              <a:rPr lang="en-US" dirty="0">
                <a:solidFill>
                  <a:schemeClr val="bg2"/>
                </a:solidFill>
              </a:rPr>
              <a:t> (still stateless)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count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aggregations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joining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windowing</a:t>
            </a:r>
          </a:p>
          <a:p>
            <a:pPr lvl="1"/>
            <a:endParaRPr lang="en-US" dirty="0">
              <a:solidFill>
                <a:srgbClr val="DC8830"/>
              </a:solidFill>
              <a:cs typeface="Calibri"/>
            </a:endParaRPr>
          </a:p>
          <a:p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792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  <a:cs typeface="Calibri"/>
              </a:rPr>
              <a:t>Tumbling</a:t>
            </a:r>
          </a:p>
          <a:p>
            <a:endParaRPr lang="en-US" dirty="0">
              <a:solidFill>
                <a:schemeClr val="bg2"/>
              </a:solidFill>
              <a:cs typeface="Calibri"/>
            </a:endParaRP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Sliding</a:t>
            </a:r>
          </a:p>
          <a:p>
            <a:endParaRPr lang="en-US" dirty="0">
              <a:solidFill>
                <a:schemeClr val="bg2"/>
              </a:solidFill>
              <a:cs typeface="Calibri"/>
            </a:endParaRPr>
          </a:p>
          <a:p>
            <a:r>
              <a:rPr lang="en-US" dirty="0">
                <a:solidFill>
                  <a:schemeClr val="bg2"/>
                </a:solidFill>
                <a:cs typeface="Calibri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575305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A67C-26AD-44CE-9420-5F345EC5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Tumbling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AAAB18-DCCC-1E44-BEA7-BAA182E0F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32" y="1356967"/>
            <a:ext cx="10083336" cy="4921945"/>
          </a:xfrm>
        </p:spPr>
      </p:pic>
    </p:spTree>
    <p:extLst>
      <p:ext uri="{BB962C8B-B14F-4D97-AF65-F5344CB8AC3E}">
        <p14:creationId xmlns:p14="http://schemas.microsoft.com/office/powerpoint/2010/main" val="3964456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613D-CB91-40B1-A6DA-50178591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Sliding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D216ED-C6AD-2740-BE2A-BAA5EDC00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46" y="378460"/>
            <a:ext cx="6635308" cy="6205560"/>
          </a:xfrm>
        </p:spPr>
      </p:pic>
    </p:spTree>
    <p:extLst>
      <p:ext uri="{BB962C8B-B14F-4D97-AF65-F5344CB8AC3E}">
        <p14:creationId xmlns:p14="http://schemas.microsoft.com/office/powerpoint/2010/main" val="22829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7F082-C066-4F4F-AD46-C25AC886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76" y="1356967"/>
            <a:ext cx="8812247" cy="5092037"/>
          </a:xfrm>
        </p:spPr>
      </p:pic>
    </p:spTree>
    <p:extLst>
      <p:ext uri="{BB962C8B-B14F-4D97-AF65-F5344CB8AC3E}">
        <p14:creationId xmlns:p14="http://schemas.microsoft.com/office/powerpoint/2010/main" val="27882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Controller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Only 1 broker is the controller</a:t>
            </a:r>
          </a:p>
          <a:p>
            <a:endParaRPr lang="en-GB" dirty="0"/>
          </a:p>
          <a:p>
            <a:r>
              <a:rPr lang="en-GB" dirty="0"/>
              <a:t>Kafka Controller Election: relies on Zookeeper</a:t>
            </a:r>
          </a:p>
          <a:p>
            <a:endParaRPr lang="en-GB" dirty="0"/>
          </a:p>
          <a:p>
            <a:r>
              <a:rPr lang="en-GB" dirty="0"/>
              <a:t>Manages the state of partitions and replicas</a:t>
            </a:r>
          </a:p>
          <a:p>
            <a:r>
              <a:rPr lang="en-GB" dirty="0"/>
              <a:t>Reassigns partitions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09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9A9-51B9-4EF0-9B05-7FD4924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Limited by an inactivity gap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Be aware: the data you need to process might grow</a:t>
            </a:r>
          </a:p>
        </p:txBody>
      </p:sp>
    </p:spTree>
    <p:extLst>
      <p:ext uri="{BB962C8B-B14F-4D97-AF65-F5344CB8AC3E}">
        <p14:creationId xmlns:p14="http://schemas.microsoft.com/office/powerpoint/2010/main" val="3649024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4b: Windows &amp; </a:t>
            </a:r>
            <a:r>
              <a:rPr lang="en-US" dirty="0" err="1">
                <a:solidFill>
                  <a:srgbClr val="DC8830"/>
                </a:solidFill>
                <a:cs typeface="Calibri Light"/>
              </a:rPr>
              <a:t>Statefull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GroupByKey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Use of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SerDe</a:t>
            </a:r>
            <a:r>
              <a:rPr lang="en-US" dirty="0">
                <a:solidFill>
                  <a:schemeClr val="bg2"/>
                </a:solidFill>
                <a:cs typeface="Calibri"/>
              </a:rPr>
              <a:t> (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StringSerde</a:t>
            </a:r>
            <a:r>
              <a:rPr lang="en-US" dirty="0">
                <a:solidFill>
                  <a:schemeClr val="bg2"/>
                </a:solidFill>
                <a:cs typeface="Calibri"/>
              </a:rPr>
              <a:t> and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JsonSerde</a:t>
            </a:r>
            <a:r>
              <a:rPr lang="en-US" dirty="0">
                <a:solidFill>
                  <a:schemeClr val="bg2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95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4b: Windows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Methods used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windowedBy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.aggregate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Use of aggregator class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Materialized with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mapValues</a:t>
            </a:r>
            <a:r>
              <a:rPr lang="en-US" dirty="0">
                <a:solidFill>
                  <a:schemeClr val="bg2"/>
                </a:solidFill>
                <a:cs typeface="Calibri"/>
              </a:rPr>
              <a:t>: convert records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  <a:cs typeface="Calibri"/>
              </a:rPr>
              <a:t>.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toStream</a:t>
            </a:r>
            <a:r>
              <a:rPr lang="en-US" dirty="0">
                <a:solidFill>
                  <a:schemeClr val="bg2"/>
                </a:solidFill>
                <a:cs typeface="Calibri"/>
              </a:rPr>
              <a:t>: Convert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KTable</a:t>
            </a:r>
            <a:r>
              <a:rPr lang="en-US" dirty="0">
                <a:solidFill>
                  <a:schemeClr val="bg2"/>
                </a:solidFill>
                <a:cs typeface="Calibri"/>
              </a:rPr>
              <a:t> to </a:t>
            </a:r>
            <a:r>
              <a:rPr lang="en-US" dirty="0" err="1">
                <a:solidFill>
                  <a:schemeClr val="bg2"/>
                </a:solidFill>
                <a:cs typeface="Calibri"/>
              </a:rPr>
              <a:t>KStream</a:t>
            </a:r>
            <a:endParaRPr lang="en-US" dirty="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0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01C0C-BE60-A843-85BC-97233124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60" y="1243641"/>
            <a:ext cx="9139880" cy="51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F1D28-1929-F640-86B8-D265EBDE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75" y="1494023"/>
            <a:ext cx="7100866" cy="4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Merge results of all lanes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If average speed &lt; 50km =&gt; slow traffic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To: slow-traffic-topic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@Input slow-traffic-topic =&gt; session window with gap of 5 minutes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Aggregate results: vehicle count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To: vehicles-involved-in-traffic-jam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Because the session window also has a start and end time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chemeClr val="bg2"/>
                </a:solidFill>
              </a:rPr>
              <a:t>	=&gt; length of the traffic jam</a:t>
            </a:r>
          </a:p>
        </p:txBody>
      </p:sp>
    </p:spTree>
    <p:extLst>
      <p:ext uri="{BB962C8B-B14F-4D97-AF65-F5344CB8AC3E}">
        <p14:creationId xmlns:p14="http://schemas.microsoft.com/office/powerpoint/2010/main" val="1921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Operators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Strimzi</a:t>
            </a:r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Kubernetes Operator for Kafka</a:t>
            </a:r>
          </a:p>
          <a:p>
            <a:pPr lvl="1"/>
            <a:r>
              <a:rPr lang="en-GB" dirty="0"/>
              <a:t>Used by Alphabet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63D2F7C-C586-2041-B184-42B9A421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0" y="1536633"/>
            <a:ext cx="76327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289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Operators: Topic Operator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Topic configuration in repo</a:t>
            </a:r>
          </a:p>
          <a:p>
            <a:endParaRPr lang="en-GB" dirty="0"/>
          </a:p>
          <a:p>
            <a:r>
              <a:rPr lang="en-GB" dirty="0"/>
              <a:t>The operator will create these</a:t>
            </a:r>
          </a:p>
          <a:p>
            <a:endParaRPr lang="en-GB" dirty="0"/>
          </a:p>
          <a:p>
            <a:r>
              <a:rPr lang="en-GB" dirty="0"/>
              <a:t>Also gives you more opportunities to manage security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49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Security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SSL Encryption</a:t>
            </a:r>
          </a:p>
          <a:p>
            <a:pPr lvl="1"/>
            <a:r>
              <a:rPr lang="en-GB" dirty="0"/>
              <a:t>Note: pass along the encryption keys to your command lines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ACL</a:t>
            </a:r>
          </a:p>
          <a:p>
            <a:pPr lvl="1"/>
            <a:r>
              <a:rPr lang="en-GB" dirty="0"/>
              <a:t>Command line tools for role base authorization on topics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83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Kafka vs Native Cloud solutions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Confluent Cloud (Cloud native Kafka)</a:t>
            </a:r>
          </a:p>
          <a:p>
            <a:r>
              <a:rPr lang="en-GB" dirty="0"/>
              <a:t>AWS Kinesis</a:t>
            </a:r>
          </a:p>
          <a:p>
            <a:r>
              <a:rPr lang="en-GB" dirty="0"/>
              <a:t>Azure Event Hubs</a:t>
            </a:r>
          </a:p>
          <a:p>
            <a:r>
              <a:rPr lang="en-GB" dirty="0"/>
              <a:t>GCP Pub/Sub</a:t>
            </a:r>
          </a:p>
          <a:p>
            <a:endParaRPr lang="en-GB" dirty="0"/>
          </a:p>
          <a:p>
            <a:pPr marL="0" indent="0" algn="ctr">
              <a:buNone/>
            </a:pPr>
            <a:endParaRPr lang="en-US" b="1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449272"/>
      </p:ext>
    </p:extLst>
  </p:cSld>
  <p:clrMapOvr>
    <a:masterClrMapping/>
  </p:clrMapOvr>
</p:sld>
</file>

<file path=ppt/theme/theme1.xml><?xml version="1.0" encoding="utf-8"?>
<a:theme xmlns:a="http://schemas.openxmlformats.org/drawingml/2006/main" name="OrdinaTheme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Themed" id="{2690EDE5-6FC6-2247-9923-5669A44FB07A}" vid="{4E2608BF-71BD-A841-AF1A-4D6C5453E53E}"/>
    </a:ext>
  </a:extLst>
</a:theme>
</file>

<file path=ppt/theme/theme2.xml><?xml version="1.0" encoding="utf-8"?>
<a:theme xmlns:a="http://schemas.openxmlformats.org/drawingml/2006/main" name="C. Aangepast ontwerp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. Ordina Nieuw 4-2016 Office-them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OrdinaThemed</Template>
  <TotalTime>11588</TotalTime>
  <Words>3254</Words>
  <Application>Microsoft Macintosh PowerPoint</Application>
  <PresentationFormat>Widescreen</PresentationFormat>
  <Paragraphs>691</Paragraphs>
  <Slides>104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Calibri Regular</vt:lpstr>
      <vt:lpstr>Noto Sans Symbols</vt:lpstr>
      <vt:lpstr>OrdinaThemed</vt:lpstr>
      <vt:lpstr>C. Aangepast ontwerp</vt:lpstr>
      <vt:lpstr>A. Ordina Nieuw 4-2016 Office-thema</vt:lpstr>
      <vt:lpstr>B. Tussen pagina</vt:lpstr>
      <vt:lpstr>PowerPoint Presentation</vt:lpstr>
      <vt:lpstr>Who am I </vt:lpstr>
      <vt:lpstr>Brought to you by</vt:lpstr>
      <vt:lpstr>PowerPoint Presentation</vt:lpstr>
      <vt:lpstr>What is Kafka</vt:lpstr>
      <vt:lpstr>History</vt:lpstr>
      <vt:lpstr>Some terms</vt:lpstr>
      <vt:lpstr>Brokers</vt:lpstr>
      <vt:lpstr>Controller</vt:lpstr>
      <vt:lpstr>Zookeeper</vt:lpstr>
      <vt:lpstr>Partition</vt:lpstr>
      <vt:lpstr>Partition - rebalancing</vt:lpstr>
      <vt:lpstr>Replication</vt:lpstr>
      <vt:lpstr>Replication: all die</vt:lpstr>
      <vt:lpstr>Replication: acknowledgement</vt:lpstr>
      <vt:lpstr>Producer</vt:lpstr>
      <vt:lpstr>Message</vt:lpstr>
      <vt:lpstr>Consumers</vt:lpstr>
      <vt:lpstr>Consumer: offset</vt:lpstr>
      <vt:lpstr>Consumer Group</vt:lpstr>
      <vt:lpstr>Not Enough Partitions!!!</vt:lpstr>
      <vt:lpstr>Not Enough Partitions!!!</vt:lpstr>
      <vt:lpstr>Consumers: Need Brains</vt:lpstr>
      <vt:lpstr>Consumers: Need Brains in order to</vt:lpstr>
      <vt:lpstr>Kafka: Disadvantages vs MQ</vt:lpstr>
      <vt:lpstr>Kafka: Advantages vs MQ</vt:lpstr>
      <vt:lpstr>Kafka: Advantages vs MQ</vt:lpstr>
      <vt:lpstr>Kafka</vt:lpstr>
      <vt:lpstr>Kafka</vt:lpstr>
      <vt:lpstr>Setup Environment</vt:lpstr>
      <vt:lpstr>Kafka: Connector</vt:lpstr>
      <vt:lpstr>Kafka: Connector – Source</vt:lpstr>
      <vt:lpstr>Kafka: Connector – Sink</vt:lpstr>
      <vt:lpstr>Setup Environment</vt:lpstr>
      <vt:lpstr>Setup Environment</vt:lpstr>
      <vt:lpstr>Setup Environment</vt:lpstr>
      <vt:lpstr>Practical</vt:lpstr>
      <vt:lpstr>Practical</vt:lpstr>
      <vt:lpstr>Practical</vt:lpstr>
      <vt:lpstr>Exactly Once</vt:lpstr>
      <vt:lpstr>Exactly Once: Transactions</vt:lpstr>
      <vt:lpstr>Exactly Once: External System</vt:lpstr>
      <vt:lpstr>Exactly Once: Partition Keys</vt:lpstr>
      <vt:lpstr>Schema Registry</vt:lpstr>
      <vt:lpstr>Schema Registry</vt:lpstr>
      <vt:lpstr>Kafka and Java</vt:lpstr>
      <vt:lpstr>Testing</vt:lpstr>
      <vt:lpstr>Monitoring</vt:lpstr>
      <vt:lpstr>Kafka Properties – great source</vt:lpstr>
      <vt:lpstr>What</vt:lpstr>
      <vt:lpstr>What</vt:lpstr>
      <vt:lpstr>What: Event</vt:lpstr>
      <vt:lpstr>What: Streaming</vt:lpstr>
      <vt:lpstr>Why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Data: Some Lessons</vt:lpstr>
      <vt:lpstr>How</vt:lpstr>
      <vt:lpstr>How</vt:lpstr>
      <vt:lpstr>Lab 2: Send events to Kafka - Imperative</vt:lpstr>
      <vt:lpstr>Lab 2: Send events to Kafka</vt:lpstr>
      <vt:lpstr>Lab 2: Intake of data from Kafka</vt:lpstr>
      <vt:lpstr>Native streaming: KStream</vt:lpstr>
      <vt:lpstr>Native streaming: KTable</vt:lpstr>
      <vt:lpstr>Native streaming operations: toStream</vt:lpstr>
      <vt:lpstr>Native streaming operations: Stateless</vt:lpstr>
      <vt:lpstr>Native streaming operations: filter</vt:lpstr>
      <vt:lpstr>Native streaming operations: map</vt:lpstr>
      <vt:lpstr>Native streaming operations: flatMap</vt:lpstr>
      <vt:lpstr>Native streaming operations: peek</vt:lpstr>
      <vt:lpstr>Native streaming operations: forEach</vt:lpstr>
      <vt:lpstr>Native streaming operations: Stateless</vt:lpstr>
      <vt:lpstr>Lab 4a: Stateless</vt:lpstr>
      <vt:lpstr>Native streaming operations: stateful</vt:lpstr>
      <vt:lpstr>Native streaming operations: count</vt:lpstr>
      <vt:lpstr>Native streaming operations: joining</vt:lpstr>
      <vt:lpstr>Native streaming operations: groupByKey</vt:lpstr>
      <vt:lpstr>Native streaming operations: aggregations</vt:lpstr>
      <vt:lpstr>Native streaming operations: stateful</vt:lpstr>
      <vt:lpstr>Windows</vt:lpstr>
      <vt:lpstr>Tumbling</vt:lpstr>
      <vt:lpstr>Sliding</vt:lpstr>
      <vt:lpstr>Session windows</vt:lpstr>
      <vt:lpstr>Session windows</vt:lpstr>
      <vt:lpstr>Lab 4b: Windows &amp; Statefull</vt:lpstr>
      <vt:lpstr>Lab 4b: Windows</vt:lpstr>
      <vt:lpstr>Session windows: Traffic Congestion</vt:lpstr>
      <vt:lpstr>Session windows: Traffic Congestion</vt:lpstr>
      <vt:lpstr>Session windows: Traffic Congestion</vt:lpstr>
      <vt:lpstr>Kafka Operators</vt:lpstr>
      <vt:lpstr>Kafka Operators: Topic Operator</vt:lpstr>
      <vt:lpstr>Security</vt:lpstr>
      <vt:lpstr>Kafka vs Native Cloud solutions</vt:lpstr>
      <vt:lpstr>Kafka vs Confluent Cloud</vt:lpstr>
      <vt:lpstr>Kafka vs AWS Kinesis</vt:lpstr>
      <vt:lpstr>Kafka vs Azure Event Hubs </vt:lpstr>
      <vt:lpstr>Hints and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Van den Bulck, Tom</cp:lastModifiedBy>
  <cp:revision>48</cp:revision>
  <cp:lastPrinted>2019-03-21T10:30:52Z</cp:lastPrinted>
  <dcterms:created xsi:type="dcterms:W3CDTF">2013-07-15T20:26:40Z</dcterms:created>
  <dcterms:modified xsi:type="dcterms:W3CDTF">2021-04-13T21:15:51Z</dcterms:modified>
</cp:coreProperties>
</file>